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2" r:id="rId3"/>
    <p:sldId id="287" r:id="rId4"/>
    <p:sldId id="294" r:id="rId5"/>
    <p:sldId id="295" r:id="rId6"/>
    <p:sldId id="296" r:id="rId7"/>
    <p:sldId id="297" r:id="rId8"/>
    <p:sldId id="298" r:id="rId9"/>
    <p:sldId id="299" r:id="rId10"/>
    <p:sldId id="300" r:id="rId11"/>
    <p:sldId id="301" r:id="rId12"/>
    <p:sldId id="302" r:id="rId13"/>
    <p:sldId id="303" r:id="rId14"/>
    <p:sldId id="304" r:id="rId15"/>
    <p:sldId id="305" r:id="rId16"/>
    <p:sldId id="306" r:id="rId17"/>
    <p:sldId id="307" r:id="rId18"/>
    <p:sldId id="308" r:id="rId19"/>
    <p:sldId id="309" r:id="rId20"/>
    <p:sldId id="310" r:id="rId21"/>
    <p:sldId id="311" r:id="rId22"/>
    <p:sldId id="312" r:id="rId23"/>
    <p:sldId id="313" r:id="rId24"/>
    <p:sldId id="314" r:id="rId25"/>
    <p:sldId id="315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1540" y="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EAD81-9A07-4119-9FBE-BDE395FC5190}" type="datetimeFigureOut">
              <a:rPr lang="ru-RU" smtClean="0"/>
              <a:pPr/>
              <a:t>30.06.2023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18C72-9BA9-4E24-8ADC-7C36F23F09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EAD81-9A07-4119-9FBE-BDE395FC5190}" type="datetimeFigureOut">
              <a:rPr lang="ru-RU" smtClean="0"/>
              <a:pPr/>
              <a:t>30.06.2023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18C72-9BA9-4E24-8ADC-7C36F23F09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EAD81-9A07-4119-9FBE-BDE395FC5190}" type="datetimeFigureOut">
              <a:rPr lang="ru-RU" smtClean="0"/>
              <a:pPr/>
              <a:t>30.06.2023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18C72-9BA9-4E24-8ADC-7C36F23F09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EAD81-9A07-4119-9FBE-BDE395FC5190}" type="datetimeFigureOut">
              <a:rPr lang="ru-RU" smtClean="0"/>
              <a:pPr/>
              <a:t>30.06.2023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18C72-9BA9-4E24-8ADC-7C36F23F09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EAD81-9A07-4119-9FBE-BDE395FC5190}" type="datetimeFigureOut">
              <a:rPr lang="ru-RU" smtClean="0"/>
              <a:pPr/>
              <a:t>30.06.2023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18C72-9BA9-4E24-8ADC-7C36F23F09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EAD81-9A07-4119-9FBE-BDE395FC5190}" type="datetimeFigureOut">
              <a:rPr lang="ru-RU" smtClean="0"/>
              <a:pPr/>
              <a:t>30.06.2023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18C72-9BA9-4E24-8ADC-7C36F23F09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EAD81-9A07-4119-9FBE-BDE395FC5190}" type="datetimeFigureOut">
              <a:rPr lang="ru-RU" smtClean="0"/>
              <a:pPr/>
              <a:t>30.06.2023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18C72-9BA9-4E24-8ADC-7C36F23F09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EAD81-9A07-4119-9FBE-BDE395FC5190}" type="datetimeFigureOut">
              <a:rPr lang="ru-RU" smtClean="0"/>
              <a:pPr/>
              <a:t>30.06.2023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18C72-9BA9-4E24-8ADC-7C36F23F09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EAD81-9A07-4119-9FBE-BDE395FC5190}" type="datetimeFigureOut">
              <a:rPr lang="ru-RU" smtClean="0"/>
              <a:pPr/>
              <a:t>30.06.2023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18C72-9BA9-4E24-8ADC-7C36F23F09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EAD81-9A07-4119-9FBE-BDE395FC5190}" type="datetimeFigureOut">
              <a:rPr lang="ru-RU" smtClean="0"/>
              <a:pPr/>
              <a:t>30.06.2023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18C72-9BA9-4E24-8ADC-7C36F23F09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EAD81-9A07-4119-9FBE-BDE395FC5190}" type="datetimeFigureOut">
              <a:rPr lang="ru-RU" smtClean="0"/>
              <a:pPr/>
              <a:t>30.06.2023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18C72-9BA9-4E24-8ADC-7C36F23F09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BEAD81-9A07-4119-9FBE-BDE395FC5190}" type="datetimeFigureOut">
              <a:rPr lang="ru-RU" smtClean="0"/>
              <a:pPr/>
              <a:t>30.06.2023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618C72-9BA9-4E24-8ADC-7C36F23F093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vk.com/schoolofcommunityfoundations" TargetMode="External"/><Relationship Id="rId4" Type="http://schemas.openxmlformats.org/officeDocument/2006/relationships/hyperlink" Target="http://fmspk.org/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77" y="764704"/>
            <a:ext cx="8746446" cy="547260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3631498"/>
            <a:ext cx="7157519" cy="2448272"/>
          </a:xfrm>
        </p:spPr>
        <p:txBody>
          <a:bodyPr>
            <a:normAutofit/>
          </a:bodyPr>
          <a:lstStyle/>
          <a:p>
            <a:r>
              <a:rPr lang="ru-RU" dirty="0"/>
              <a:t>Благотворительная </a:t>
            </a:r>
            <a:br>
              <a:rPr lang="ru-RU" dirty="0"/>
            </a:br>
            <a:r>
              <a:rPr lang="ru-RU" dirty="0"/>
              <a:t>программа </a:t>
            </a:r>
            <a:br>
              <a:rPr lang="ru-RU" dirty="0"/>
            </a:br>
            <a:r>
              <a:rPr lang="ru-RU" dirty="0"/>
              <a:t>«С миру по нитке»</a:t>
            </a:r>
          </a:p>
        </p:txBody>
      </p:sp>
    </p:spTree>
    <p:extLst>
      <p:ext uri="{BB962C8B-B14F-4D97-AF65-F5344CB8AC3E}">
        <p14:creationId xmlns:p14="http://schemas.microsoft.com/office/powerpoint/2010/main" val="8209881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285852" y="571480"/>
            <a:ext cx="8043890" cy="785818"/>
          </a:xfrm>
        </p:spPr>
        <p:txBody>
          <a:bodyPr>
            <a:noAutofit/>
          </a:bodyPr>
          <a:lstStyle/>
          <a:p>
            <a:r>
              <a:rPr lang="x-none" sz="2600" b="1">
                <a:solidFill>
                  <a:srgbClr val="C00000"/>
                </a:solidFill>
                <a:latin typeface="+mn-lt"/>
              </a:rPr>
              <a:t>Анализ проектов</a:t>
            </a:r>
            <a:r>
              <a:rPr lang="x-none" sz="2600" b="1" dirty="0">
                <a:solidFill>
                  <a:srgbClr val="C00000"/>
                </a:solidFill>
                <a:latin typeface="+mn-lt"/>
              </a:rPr>
              <a:t>, </a:t>
            </a:r>
            <a:r>
              <a:rPr lang="x-none" sz="2600" b="1">
                <a:solidFill>
                  <a:srgbClr val="C00000"/>
                </a:solidFill>
                <a:latin typeface="+mn-lt"/>
              </a:rPr>
              <a:t>выдвинутых в</a:t>
            </a:r>
            <a:r>
              <a:rPr lang="ru-RU" sz="2600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x-none" sz="2600" b="1">
                <a:solidFill>
                  <a:srgbClr val="C00000"/>
                </a:solidFill>
                <a:latin typeface="+mn-lt"/>
              </a:rPr>
              <a:t>ходе </a:t>
            </a:r>
            <a:r>
              <a:rPr lang="ru-RU" sz="2600" b="1" dirty="0" err="1">
                <a:solidFill>
                  <a:srgbClr val="C00000"/>
                </a:solidFill>
                <a:latin typeface="+mn-lt"/>
              </a:rPr>
              <a:t>п</a:t>
            </a:r>
            <a:r>
              <a:rPr lang="x-none" sz="2600" b="1">
                <a:solidFill>
                  <a:srgbClr val="C00000"/>
                </a:solidFill>
                <a:latin typeface="+mn-lt"/>
              </a:rPr>
              <a:t>роведения </a:t>
            </a:r>
            <a:r>
              <a:rPr lang="x-none" sz="2600" b="1" dirty="0">
                <a:solidFill>
                  <a:srgbClr val="C00000"/>
                </a:solidFill>
                <a:latin typeface="+mn-lt"/>
              </a:rPr>
              <a:t>благотворительных </a:t>
            </a:r>
            <a:r>
              <a:rPr lang="x-none" sz="2600" b="1">
                <a:solidFill>
                  <a:srgbClr val="C00000"/>
                </a:solidFill>
                <a:latin typeface="+mn-lt"/>
              </a:rPr>
              <a:t>мероприятий </a:t>
            </a:r>
            <a:br>
              <a:rPr lang="ru-RU" sz="2600" b="1" dirty="0">
                <a:solidFill>
                  <a:srgbClr val="C00000"/>
                </a:solidFill>
                <a:latin typeface="+mn-lt"/>
              </a:rPr>
            </a:br>
            <a:r>
              <a:rPr lang="x-none" sz="2600" b="1">
                <a:solidFill>
                  <a:srgbClr val="C00000"/>
                </a:solidFill>
                <a:latin typeface="+mn-lt"/>
              </a:rPr>
              <a:t>«</a:t>
            </a:r>
            <a:r>
              <a:rPr lang="x-none" sz="2600" b="1" dirty="0">
                <a:solidFill>
                  <a:srgbClr val="C00000"/>
                </a:solidFill>
                <a:latin typeface="+mn-lt"/>
              </a:rPr>
              <a:t>С миру по </a:t>
            </a:r>
            <a:r>
              <a:rPr lang="x-none" sz="2600" b="1">
                <a:solidFill>
                  <a:srgbClr val="C00000"/>
                </a:solidFill>
                <a:latin typeface="+mn-lt"/>
              </a:rPr>
              <a:t>нитке»</a:t>
            </a:r>
            <a:br>
              <a:rPr lang="ru-RU" sz="2600" dirty="0"/>
            </a:br>
            <a:endParaRPr lang="ru-RU" sz="26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1928794" y="1500174"/>
            <a:ext cx="7000924" cy="48577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100" dirty="0"/>
              <a:t>Проекты тщательно отбираются организаторами. Иногда, когда проектов большое количество, отбор проводится на </a:t>
            </a:r>
            <a:r>
              <a:rPr lang="ru-RU" sz="2100" b="1" dirty="0"/>
              <a:t>конкурсной основе</a:t>
            </a:r>
            <a:r>
              <a:rPr lang="ru-RU" sz="2100" dirty="0"/>
              <a:t>. </a:t>
            </a:r>
          </a:p>
          <a:p>
            <a:pPr marL="0" indent="0">
              <a:buNone/>
            </a:pPr>
            <a:r>
              <a:rPr lang="ru-RU" sz="2100" dirty="0"/>
              <a:t>В качестве проектной группы  могут выступать </a:t>
            </a:r>
            <a:r>
              <a:rPr lang="ru-RU" sz="2100" b="1" dirty="0"/>
              <a:t>некоммерческие организации и инициативные жители</a:t>
            </a:r>
            <a:r>
              <a:rPr lang="ru-RU" sz="2100" dirty="0"/>
              <a:t>.</a:t>
            </a:r>
          </a:p>
          <a:p>
            <a:pPr marL="0" indent="0">
              <a:buNone/>
            </a:pPr>
            <a:r>
              <a:rPr lang="ru-RU" sz="2100" dirty="0"/>
              <a:t>Если проект реализуют активные жители без опыта проектной деятельности, уровень доверия к ним всё равно будет достаточно высоким: </a:t>
            </a:r>
            <a:r>
              <a:rPr lang="ru-RU" sz="2100" b="1" dirty="0"/>
              <a:t>в малых территориях сильно развиты социальные связи </a:t>
            </a:r>
            <a:r>
              <a:rPr lang="ru-RU" sz="2100" dirty="0"/>
              <a:t>между жителями, хорошо развито соседское сообщество, люди часто встречаются друг с другом на улице. </a:t>
            </a:r>
          </a:p>
          <a:p>
            <a:pPr marL="0" indent="0">
              <a:buNone/>
            </a:pPr>
            <a:r>
              <a:rPr lang="ru-RU" sz="2100" b="1" dirty="0"/>
              <a:t>В небольших территориях есть больше возможностей отследить ход реализации проектов: </a:t>
            </a:r>
            <a:r>
              <a:rPr lang="ru-RU" sz="2100" dirty="0"/>
              <a:t>вся жизнь территории и все жители находятся на виду.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142976" y="500042"/>
            <a:ext cx="8043890" cy="785818"/>
          </a:xfrm>
        </p:spPr>
        <p:txBody>
          <a:bodyPr>
            <a:noAutofit/>
          </a:bodyPr>
          <a:lstStyle/>
          <a:p>
            <a:r>
              <a:rPr lang="x-none" sz="2700" b="1">
                <a:solidFill>
                  <a:srgbClr val="C00000"/>
                </a:solidFill>
                <a:latin typeface="+mn-lt"/>
              </a:rPr>
              <a:t>Куда поступают деньги, собранные на «Кругах» </a:t>
            </a:r>
            <a:br>
              <a:rPr lang="ru-RU" sz="2700" b="1" dirty="0">
                <a:solidFill>
                  <a:srgbClr val="C00000"/>
                </a:solidFill>
                <a:latin typeface="+mn-lt"/>
              </a:rPr>
            </a:br>
            <a:r>
              <a:rPr lang="x-none" sz="2700" b="1">
                <a:solidFill>
                  <a:srgbClr val="C00000"/>
                </a:solidFill>
                <a:latin typeface="+mn-lt"/>
              </a:rPr>
              <a:t>и мероприятиях «С миру по нитке»?</a:t>
            </a:r>
            <a:br>
              <a:rPr lang="ru-RU" sz="2700" dirty="0"/>
            </a:br>
            <a:endParaRPr lang="ru-RU" sz="27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1928794" y="1428736"/>
            <a:ext cx="7000924" cy="48577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200" b="1" dirty="0"/>
              <a:t>Все собранные средства </a:t>
            </a:r>
            <a:r>
              <a:rPr lang="ru-RU" sz="2200" dirty="0"/>
              <a:t>поступают на расчётный счёт организаторов мероприятия, НКО или ФМС. На мероприятиях «С миру по нитке» пожертвования чаще всего осуществляются с помощью наличных денег по причине отсутствия Интернета. Далее с каждой организацией-заявителем или проектной командой заключается </a:t>
            </a:r>
            <a:r>
              <a:rPr lang="ru-RU" sz="2200" b="1" dirty="0"/>
              <a:t>договор пожертвования</a:t>
            </a:r>
            <a:r>
              <a:rPr lang="ru-RU" sz="2200" dirty="0"/>
              <a:t>. </a:t>
            </a:r>
          </a:p>
          <a:p>
            <a:pPr marL="0" indent="0">
              <a:buNone/>
            </a:pPr>
            <a:r>
              <a:rPr lang="ru-RU" sz="2200" dirty="0"/>
              <a:t>Большинство проектов получает необходимое количество финансовых средств, но, если всё-таки пожертвований не хватило, у команд есть возможность </a:t>
            </a:r>
            <a:r>
              <a:rPr lang="ru-RU" sz="2200" b="1" dirty="0"/>
              <a:t>найти дополнительные источники финансирования</a:t>
            </a:r>
            <a:r>
              <a:rPr lang="ru-RU" sz="2200" dirty="0"/>
              <a:t>: рассказать о своей идее местным предпринимателям и представителям местных органов власти.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6643734" cy="1071570"/>
          </a:xfrm>
        </p:spPr>
        <p:txBody>
          <a:bodyPr>
            <a:noAutofit/>
          </a:bodyPr>
          <a:lstStyle/>
          <a:p>
            <a:r>
              <a:rPr lang="x-none" sz="2800" b="1">
                <a:solidFill>
                  <a:srgbClr val="C00000"/>
                </a:solidFill>
              </a:rPr>
              <a:t>Опыт проведения благотворительных мероприятий «С миру по нитке»</a:t>
            </a:r>
            <a:br>
              <a:rPr lang="ru-RU" sz="2800" b="1" dirty="0">
                <a:solidFill>
                  <a:srgbClr val="C00000"/>
                </a:solidFill>
              </a:rPr>
            </a:br>
            <a:endParaRPr lang="ru-RU" sz="28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285720" y="1214422"/>
            <a:ext cx="7072362" cy="1285884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200" dirty="0"/>
              <a:t>С июня по сентябрь 2021 года Альянс ФМС Пермского края оказал помощь в проведении  </a:t>
            </a:r>
            <a:r>
              <a:rPr lang="ru-RU" sz="2200" b="1" dirty="0"/>
              <a:t>12-ти благотворительных мероприятий «С миру по нитке»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200" b="1" dirty="0"/>
              <a:t>в 6-ти регионах РФ</a:t>
            </a:r>
            <a:r>
              <a:rPr lang="ru-RU" sz="2200" dirty="0"/>
              <a:t>:</a:t>
            </a:r>
          </a:p>
        </p:txBody>
      </p:sp>
      <p:pic>
        <p:nvPicPr>
          <p:cNvPr id="4098" name="Picture 2" descr="C:\Users\User\Desktop\География проведения КБ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715712"/>
            <a:ext cx="8143932" cy="39279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285720" y="500042"/>
            <a:ext cx="7072362" cy="1285884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400" b="1" dirty="0"/>
              <a:t>Кто чаще всего выступал в качестве организатора благотворительных мероприятий в сельских поселениях?</a:t>
            </a:r>
          </a:p>
        </p:txBody>
      </p:sp>
      <p:pic>
        <p:nvPicPr>
          <p:cNvPr id="5122" name="Picture 2" descr="C:\Users\User\Desktop\Организаторы мер-ий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037008"/>
            <a:ext cx="7983521" cy="40719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285720" y="785794"/>
            <a:ext cx="7072362" cy="1285884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400" b="1" dirty="0"/>
              <a:t>Где чаще всего проводились благотворительные мероприятия в сельских поселениях?</a:t>
            </a:r>
          </a:p>
        </p:txBody>
      </p:sp>
      <p:pic>
        <p:nvPicPr>
          <p:cNvPr id="6146" name="Picture 2" descr="C:\Users\User\Desktop\Место проведения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7978" y="2023061"/>
            <a:ext cx="8058798" cy="38348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285720" y="285728"/>
            <a:ext cx="7786742" cy="3286148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200" dirty="0"/>
              <a:t>В общей сложности в программе «С миру по нитке» приняло участие </a:t>
            </a:r>
            <a:r>
              <a:rPr lang="ru-RU" sz="2200" b="1" dirty="0"/>
              <a:t>свыше 500 благотворителей  </a:t>
            </a:r>
            <a:r>
              <a:rPr lang="ru-RU" sz="2200" dirty="0"/>
              <a:t>(организаторы ограничили число участников в виду сложной эпидемиологической ситуации).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200" dirty="0"/>
              <a:t>По масштабности проведения мероприятия очень варьировались. В среднем каждое мероприятие </a:t>
            </a:r>
            <a:r>
              <a:rPr lang="ru-RU" sz="2200" b="1" dirty="0"/>
              <a:t>посетили примерно 46 жителей</a:t>
            </a:r>
            <a:r>
              <a:rPr lang="ru-RU" sz="2200" dirty="0"/>
              <a:t>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200" dirty="0"/>
              <a:t>Наибольшее количество участников — </a:t>
            </a:r>
            <a:r>
              <a:rPr lang="ru-RU" sz="2200" b="1" dirty="0"/>
              <a:t>80 человек </a:t>
            </a:r>
            <a:r>
              <a:rPr lang="ru-RU" sz="2200" dirty="0"/>
              <a:t>в муниципальном образовании </a:t>
            </a:r>
            <a:r>
              <a:rPr lang="ru-RU" sz="2200" b="1" dirty="0"/>
              <a:t>«Новоспасский район» Ульяновской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200" b="1" dirty="0"/>
              <a:t>области</a:t>
            </a:r>
            <a:r>
              <a:rPr lang="ru-RU" sz="2200" dirty="0"/>
              <a:t>.</a:t>
            </a:r>
            <a:endParaRPr lang="ru-RU" sz="2200" b="1" dirty="0"/>
          </a:p>
        </p:txBody>
      </p:sp>
      <p:pic>
        <p:nvPicPr>
          <p:cNvPr id="7170" name="Picture 2" descr="C:\Users\User\Desktop\Распределение мероприятяий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3424622"/>
            <a:ext cx="6614706" cy="3147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285720" y="214290"/>
            <a:ext cx="7786742" cy="4357718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200" dirty="0"/>
              <a:t>В общей сложности на благотворительных мероприятий «С миру по нитке» была собрана поддержка </a:t>
            </a:r>
            <a:r>
              <a:rPr lang="ru-RU" sz="2200" b="1" dirty="0"/>
              <a:t>в денежном эквиваленте  845 000 руб. и других видов ресурсов на сумму примерно на 165 000 руб.</a:t>
            </a:r>
            <a:r>
              <a:rPr lang="ru-RU" sz="2200" dirty="0"/>
              <a:t>: были пожертвованы строительные материалы (щебень, доски и  древесина), спортивный инвентарь (волейбольные и баскетбольные мячи и щиты), лампочки, канц.товары, </a:t>
            </a:r>
            <a:r>
              <a:rPr lang="ru-RU" sz="2200" dirty="0" err="1"/>
              <a:t>флеш-накопители</a:t>
            </a:r>
            <a:r>
              <a:rPr lang="ru-RU" sz="2200" dirty="0"/>
              <a:t>, канцтовары и др. Рекордсмен  - мероприятие, организованное </a:t>
            </a:r>
            <a:r>
              <a:rPr lang="ru-RU" sz="2200" b="1" dirty="0"/>
              <a:t>фондом «Новый Ангарск»</a:t>
            </a:r>
            <a:r>
              <a:rPr lang="ru-RU" sz="2200" dirty="0"/>
              <a:t>, по его итогам которого </a:t>
            </a:r>
            <a:r>
              <a:rPr lang="ru-RU" sz="2200" b="1" dirty="0"/>
              <a:t>собрано 325 000 руб.</a:t>
            </a:r>
          </a:p>
        </p:txBody>
      </p:sp>
      <p:pic>
        <p:nvPicPr>
          <p:cNvPr id="8194" name="Picture 2" descr="C:\Users\User\Desktop\Соранные средств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560" y="3324527"/>
            <a:ext cx="6552728" cy="33575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285720" y="785794"/>
            <a:ext cx="7072362" cy="12858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/>
              <a:t>Какие проекты были профинансированы в рамках программы «С миру по нитке»?</a:t>
            </a:r>
            <a:endParaRPr lang="ru-RU" sz="2400" dirty="0"/>
          </a:p>
        </p:txBody>
      </p:sp>
      <p:pic>
        <p:nvPicPr>
          <p:cNvPr id="9218" name="Picture 2" descr="C:\Users\User\Desktop\Типы проектов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857364"/>
            <a:ext cx="8558431" cy="42148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285852" y="214290"/>
            <a:ext cx="7543824" cy="91759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700" b="1" dirty="0">
                <a:solidFill>
                  <a:srgbClr val="C00000"/>
                </a:solidFill>
              </a:rPr>
              <a:t>Выводы и рекомендации по проведению благотворительных мероприятий </a:t>
            </a:r>
            <a:br>
              <a:rPr lang="ru-RU" sz="2700" b="1" dirty="0">
                <a:solidFill>
                  <a:srgbClr val="C00000"/>
                </a:solidFill>
              </a:rPr>
            </a:br>
            <a:r>
              <a:rPr lang="ru-RU" sz="2700" b="1" dirty="0">
                <a:solidFill>
                  <a:srgbClr val="C00000"/>
                </a:solidFill>
              </a:rPr>
              <a:t>«С миру по нитке»</a:t>
            </a:r>
            <a:endParaRPr lang="ru-RU" sz="27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1928794" y="1571612"/>
            <a:ext cx="6786610" cy="48577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200" dirty="0"/>
              <a:t>Для многих партнёров Альянса ФМС Пермского края участие в программе «С миру по нитке» являлось </a:t>
            </a:r>
            <a:r>
              <a:rPr lang="ru-RU" sz="2200" b="1" dirty="0"/>
              <a:t>первым опытом </a:t>
            </a:r>
            <a:r>
              <a:rPr lang="ru-RU" sz="2200" dirty="0"/>
              <a:t>организации и проведения подобных мероприятий, но его смело можно назвать </a:t>
            </a:r>
            <a:r>
              <a:rPr lang="ru-RU" sz="2200" b="1" dirty="0"/>
              <a:t>успешным и ценным</a:t>
            </a:r>
            <a:r>
              <a:rPr lang="ru-RU" sz="2200" dirty="0"/>
              <a:t>. </a:t>
            </a:r>
          </a:p>
          <a:p>
            <a:pPr marL="0" indent="0">
              <a:buNone/>
            </a:pPr>
            <a:endParaRPr lang="ru-RU" sz="2200" dirty="0"/>
          </a:p>
          <a:p>
            <a:pPr marL="0" indent="0">
              <a:buNone/>
            </a:pPr>
            <a:r>
              <a:rPr lang="ru-RU" sz="2200" dirty="0"/>
              <a:t>Все подготовленные проекты жителями оказались интересными и востребованными, все получили поддержку в той или иной степени: некоторые — полную, другие — частичную. </a:t>
            </a:r>
            <a:r>
              <a:rPr lang="ru-RU" sz="2200" b="1" dirty="0"/>
              <a:t>Это огромный вклад в развитие местных инициатив и повышение уровня культуры благотворительности в малых  территориях в целом</a:t>
            </a:r>
            <a:r>
              <a:rPr lang="ru-RU" sz="2200" dirty="0"/>
              <a:t>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5143504" y="357166"/>
            <a:ext cx="3643338" cy="3000396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200" dirty="0"/>
              <a:t>От организаторов и участников мероприятий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200" dirty="0"/>
              <a:t>«С миру по нитке» были получены положительные отзывы, многие жители высказались, что  в будущем </a:t>
            </a:r>
            <a:r>
              <a:rPr lang="ru-RU" sz="2200" b="1" dirty="0"/>
              <a:t>планируют посещать </a:t>
            </a:r>
            <a:r>
              <a:rPr lang="ru-RU" sz="2200" dirty="0"/>
              <a:t>подобные мероприятия.</a:t>
            </a: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2143108" y="3571876"/>
            <a:ext cx="6572296" cy="27861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Подобные результаты говорят о: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высоком интересе жителей к благотворительности;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сопричастности населения в решение местных проблем;</a:t>
            </a:r>
          </a:p>
          <a:p>
            <a:pPr lvl="0">
              <a:buFontTx/>
              <a:buChar char="-"/>
            </a:pP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тенденции к формированию местной группы благотворителей, </a:t>
            </a:r>
            <a:r>
              <a:rPr lang="ru-RU" sz="2200" dirty="0"/>
              <a:t>которая готова стабильно </a:t>
            </a: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вносить пожертвования на реализацию местных проектов и инициатив.</a:t>
            </a:r>
          </a:p>
        </p:txBody>
      </p:sp>
      <p:pic>
        <p:nvPicPr>
          <p:cNvPr id="10242" name="Picture 2" descr="D:\ФОНД\2021\Круг благотворителей Ульяновская обл\IMG_3014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57166"/>
            <a:ext cx="4429156" cy="29542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1357290" y="214290"/>
            <a:ext cx="7429552" cy="1285884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300" b="1" dirty="0">
                <a:solidFill>
                  <a:srgbClr val="C00000"/>
                </a:solidFill>
              </a:rPr>
              <a:t>Рекомендации для местных фондов и НКО, которые планируют проводить мероприятия «С миру по нитке» </a:t>
            </a: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2000232" y="1071546"/>
            <a:ext cx="6715172" cy="47863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ts val="600"/>
              </a:spcBef>
            </a:pPr>
            <a:r>
              <a:rPr lang="ru-RU" sz="2000" b="1" u="sng" dirty="0">
                <a:solidFill>
                  <a:srgbClr val="0070C0"/>
                </a:solidFill>
              </a:rPr>
              <a:t>НА ПОДГОТОВИТЕЛЬНОМ ЭТАПЕ НЕОБХОДИМО:</a:t>
            </a:r>
            <a:endParaRPr lang="ru-RU" sz="2000" b="1" dirty="0">
              <a:solidFill>
                <a:srgbClr val="0070C0"/>
              </a:solidFill>
            </a:endParaRPr>
          </a:p>
          <a:p>
            <a:pPr lvl="0" indent="268288">
              <a:spcBef>
                <a:spcPts val="600"/>
              </a:spcBef>
              <a:buFont typeface="Arial" pitchFamily="34" charset="0"/>
              <a:buChar char="•"/>
            </a:pPr>
            <a:r>
              <a:rPr lang="ru-RU" sz="2000" b="1" dirty="0"/>
              <a:t>Тщательно отобрать проекты</a:t>
            </a:r>
            <a:r>
              <a:rPr lang="ru-RU" sz="2000" dirty="0"/>
              <a:t>, выдвигаемые для финансирования и поддержки. Проанализировать, будут ли эти проекты интересны жителям? Насколько реально собрать заявленную необходимую сумму и необходимые ресурсы? При большом количестве проектов целесообразно провести отбор на конкурсной основе. В идеале должно быть выдвинуто 2-3 проекта разной направленности;</a:t>
            </a:r>
          </a:p>
          <a:p>
            <a:pPr lvl="0" indent="268288">
              <a:spcBef>
                <a:spcPts val="600"/>
              </a:spcBef>
              <a:buFont typeface="Arial" pitchFamily="34" charset="0"/>
              <a:buChar char="•"/>
            </a:pPr>
            <a:r>
              <a:rPr lang="ru-RU" sz="2000" b="1" dirty="0"/>
              <a:t>Творчески подойти к представлению общественных инициатив</a:t>
            </a:r>
            <a:r>
              <a:rPr lang="ru-RU" sz="2000" dirty="0"/>
              <a:t>, использовать разные форматы, комбинированные, костюмированные, игровые, электронные презентации и др.;</a:t>
            </a:r>
          </a:p>
          <a:p>
            <a:pPr indent="268288">
              <a:spcBef>
                <a:spcPts val="600"/>
              </a:spcBef>
              <a:buFont typeface="Arial" pitchFamily="34" charset="0"/>
              <a:buChar char="•"/>
            </a:pPr>
            <a:r>
              <a:rPr lang="ru-RU" sz="2000" b="1" dirty="0"/>
              <a:t>Подготовить ответственных лиц, </a:t>
            </a:r>
            <a:r>
              <a:rPr lang="ru-RU" sz="2000" b="1" dirty="0" err="1"/>
              <a:t>амбассадоров</a:t>
            </a:r>
            <a:r>
              <a:rPr lang="ru-RU" sz="2000" b="1" dirty="0"/>
              <a:t>, </a:t>
            </a:r>
            <a:r>
              <a:rPr lang="ru-RU" sz="2000" dirty="0"/>
              <a:t>чтобы представлять проекты в позитивном свете, проверить их речь, которая должна мотивировать поддержку той или иной инициативы;</a:t>
            </a:r>
          </a:p>
          <a:p>
            <a:pPr lvl="0" indent="268288">
              <a:spcBef>
                <a:spcPts val="600"/>
              </a:spcBef>
              <a:buFont typeface="Arial" pitchFamily="34" charset="0"/>
              <a:buChar char="•"/>
            </a:pPr>
            <a:endParaRPr lang="ru-RU" sz="20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2"/>
          <p:cNvSpPr txBox="1">
            <a:spLocks/>
          </p:cNvSpPr>
          <p:nvPr/>
        </p:nvSpPr>
        <p:spPr>
          <a:xfrm>
            <a:off x="2000232" y="785794"/>
            <a:ext cx="6929486" cy="47863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ts val="600"/>
              </a:spcBef>
            </a:pPr>
            <a:r>
              <a:rPr lang="ru-RU" sz="2000" b="1" u="sng" dirty="0">
                <a:solidFill>
                  <a:srgbClr val="0070C0"/>
                </a:solidFill>
              </a:rPr>
              <a:t>НА ПОДГОТОВИТЕЛЬНОМ ЭТАПЕ НЕОБХОДИМО:</a:t>
            </a:r>
            <a:endParaRPr lang="ru-RU" sz="2000" b="1" dirty="0">
              <a:solidFill>
                <a:srgbClr val="0070C0"/>
              </a:solidFill>
            </a:endParaRPr>
          </a:p>
          <a:p>
            <a:pPr lvl="0" indent="268288">
              <a:spcBef>
                <a:spcPts val="1200"/>
              </a:spcBef>
              <a:buFont typeface="Arial" pitchFamily="34" charset="0"/>
              <a:buChar char="•"/>
            </a:pPr>
            <a:r>
              <a:rPr lang="ru-RU" sz="2000" b="1" dirty="0"/>
              <a:t>Поработать над созданием праздничной атмосферы мероприятия</a:t>
            </a:r>
            <a:r>
              <a:rPr lang="ru-RU" sz="2000" dirty="0"/>
              <a:t>: закупить необходимое количество продуктов для кофе-паузы или фуршета, оформить помещение, подготовить необходимый инвентарь и оборудование, организовать выступления творческих коллективов, найти яркого ведущего для проведения мероприятия;</a:t>
            </a:r>
          </a:p>
          <a:p>
            <a:pPr lvl="0" indent="268288">
              <a:spcBef>
                <a:spcPts val="1200"/>
              </a:spcBef>
              <a:buFont typeface="Arial" pitchFamily="34" charset="0"/>
              <a:buChar char="•"/>
            </a:pPr>
            <a:r>
              <a:rPr lang="ru-RU" sz="2000" b="1" dirty="0"/>
              <a:t>Подготовить ящики для сбора пожертвований, карточки с информацией о проектах, закупить сувенирную продукцию;</a:t>
            </a:r>
            <a:endParaRPr lang="ru-RU" sz="2000" dirty="0"/>
          </a:p>
          <a:p>
            <a:pPr indent="268288">
              <a:spcBef>
                <a:spcPts val="1200"/>
              </a:spcBef>
              <a:buFont typeface="Arial" pitchFamily="34" charset="0"/>
              <a:buChar char="•"/>
            </a:pPr>
            <a:r>
              <a:rPr lang="ru-RU" sz="2000" b="1" dirty="0"/>
              <a:t>Организовать информационную кампанию </a:t>
            </a:r>
            <a:r>
              <a:rPr lang="ru-RU" sz="2000" dirty="0"/>
              <a:t>по привлечению аудитории и благотворителей. Необходимо использовать как формальные формы работы (объявления, баннеры, информирование в социальных сетях и других каналах информации), так и неформальные (рассказывать жителям о мероприятии при очных беседах, запустить «сарафанное радио»).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2"/>
          <p:cNvSpPr txBox="1">
            <a:spLocks/>
          </p:cNvSpPr>
          <p:nvPr/>
        </p:nvSpPr>
        <p:spPr>
          <a:xfrm>
            <a:off x="1857356" y="142852"/>
            <a:ext cx="7072362" cy="60007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ts val="600"/>
              </a:spcBef>
            </a:pPr>
            <a:r>
              <a:rPr lang="ru-RU" sz="2000" b="1" u="sng" dirty="0">
                <a:solidFill>
                  <a:srgbClr val="006600"/>
                </a:solidFill>
              </a:rPr>
              <a:t>ПРИ ПРОВЕДЕНИИ МЕРОПРИЯТИЯ</a:t>
            </a:r>
            <a:r>
              <a:rPr lang="ru-RU" sz="2000" b="1" dirty="0">
                <a:solidFill>
                  <a:srgbClr val="006600"/>
                </a:solidFill>
              </a:rPr>
              <a:t>:</a:t>
            </a:r>
          </a:p>
          <a:p>
            <a:pPr lvl="0" indent="268288">
              <a:spcBef>
                <a:spcPts val="600"/>
              </a:spcBef>
              <a:buFont typeface="Arial" pitchFamily="34" charset="0"/>
              <a:buChar char="•"/>
            </a:pPr>
            <a:r>
              <a:rPr lang="ru-RU" sz="2000" b="1" dirty="0"/>
              <a:t>Внимательно следить за соблюдением регламента</a:t>
            </a:r>
            <a:r>
              <a:rPr lang="ru-RU" sz="2000" dirty="0"/>
              <a:t>, чтобы обеспечить проектантам равные условия, контролировать время выступления каждой проектной группы;</a:t>
            </a:r>
          </a:p>
          <a:p>
            <a:pPr lvl="0" indent="268288">
              <a:spcBef>
                <a:spcPts val="600"/>
              </a:spcBef>
              <a:buFont typeface="Arial" pitchFamily="34" charset="0"/>
              <a:buChar char="•"/>
            </a:pPr>
            <a:r>
              <a:rPr lang="ru-RU" sz="2000" b="1" dirty="0"/>
              <a:t>Объяснить участникам правила мероприятия</a:t>
            </a:r>
            <a:r>
              <a:rPr lang="ru-RU" sz="2000" dirty="0"/>
              <a:t>: подчеркнуть, что можно пожертвовать любую сумму на любое количество проектов, рассказать об алгоритме внесения пожертвования; </a:t>
            </a:r>
          </a:p>
          <a:p>
            <a:pPr lvl="0" indent="268288">
              <a:spcBef>
                <a:spcPts val="600"/>
              </a:spcBef>
              <a:buFont typeface="Arial" pitchFamily="34" charset="0"/>
              <a:buChar char="•"/>
            </a:pPr>
            <a:r>
              <a:rPr lang="ru-RU" sz="2000" b="1" dirty="0"/>
              <a:t>Чётко фиксировать процесс сбора пожертвований</a:t>
            </a:r>
            <a:r>
              <a:rPr lang="ru-RU" sz="2000" dirty="0"/>
              <a:t>, в случае, если нет Интернета и возможности организации онлайн сбора, использовать для этого необходимые наглядные инструменты (например, фиксировать на </a:t>
            </a:r>
            <a:r>
              <a:rPr lang="ru-RU" sz="2000" dirty="0" err="1"/>
              <a:t>флипчарте</a:t>
            </a:r>
            <a:r>
              <a:rPr lang="ru-RU" sz="2000" dirty="0"/>
              <a:t>);</a:t>
            </a:r>
          </a:p>
          <a:p>
            <a:pPr lvl="0" indent="268288">
              <a:spcBef>
                <a:spcPts val="600"/>
              </a:spcBef>
              <a:buFont typeface="Arial" pitchFamily="34" charset="0"/>
              <a:buChar char="•"/>
            </a:pPr>
            <a:r>
              <a:rPr lang="ru-RU" sz="2000" b="1" dirty="0"/>
              <a:t>Для использования платежей </a:t>
            </a:r>
            <a:r>
              <a:rPr lang="ru-RU" sz="2000" dirty="0"/>
              <a:t>через мобильный банк или QR для взносов в ходе мероприятия предлагаем </a:t>
            </a:r>
            <a:r>
              <a:rPr lang="ru-RU" sz="2000" b="1" dirty="0"/>
              <a:t>сделать  инструкцию</a:t>
            </a:r>
            <a:r>
              <a:rPr lang="ru-RU" sz="2000" dirty="0"/>
              <a:t> для участников благотворительных  программ  по использованию;</a:t>
            </a:r>
          </a:p>
          <a:p>
            <a:pPr lvl="0" indent="268288">
              <a:spcBef>
                <a:spcPts val="600"/>
              </a:spcBef>
              <a:buFont typeface="Arial" pitchFamily="34" charset="0"/>
              <a:buChar char="•"/>
            </a:pPr>
            <a:r>
              <a:rPr lang="ru-RU" sz="2000" b="1" dirty="0"/>
              <a:t>Важно правильно определить ведущего мероприятия</a:t>
            </a:r>
            <a:r>
              <a:rPr lang="ru-RU" sz="2000" dirty="0"/>
              <a:t>, которому необходимо активно поддерживать атмосферу праздника, а также наполнить праздник концертными номерами.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2"/>
          <p:cNvSpPr txBox="1">
            <a:spLocks/>
          </p:cNvSpPr>
          <p:nvPr/>
        </p:nvSpPr>
        <p:spPr>
          <a:xfrm>
            <a:off x="2000232" y="1000060"/>
            <a:ext cx="6929486" cy="47863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ts val="600"/>
              </a:spcBef>
            </a:pPr>
            <a:r>
              <a:rPr lang="ru-RU" sz="2000" b="1" u="sng" dirty="0">
                <a:solidFill>
                  <a:schemeClr val="accent2">
                    <a:lumMod val="75000"/>
                  </a:schemeClr>
                </a:solidFill>
              </a:rPr>
              <a:t>ПОСЛЕ ПРОВЕДЕНИЯ МЕРОПРИЯТИЯ:</a:t>
            </a: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  <a:p>
            <a:pPr lvl="0" indent="268288">
              <a:spcBef>
                <a:spcPts val="600"/>
              </a:spcBef>
              <a:buFont typeface="Arial" pitchFamily="34" charset="0"/>
              <a:buChar char="•"/>
            </a:pPr>
            <a:r>
              <a:rPr lang="ru-RU" sz="2000" b="1" dirty="0"/>
              <a:t>Заключить договоры с проектантами </a:t>
            </a:r>
            <a:r>
              <a:rPr lang="ru-RU" sz="2000" dirty="0"/>
              <a:t>на выполнение работ, указать четкие условия и даты исполнения;</a:t>
            </a:r>
          </a:p>
          <a:p>
            <a:pPr lvl="0" indent="268288">
              <a:spcBef>
                <a:spcPts val="600"/>
              </a:spcBef>
              <a:buFont typeface="Arial" pitchFamily="34" charset="0"/>
              <a:buChar char="•"/>
            </a:pPr>
            <a:r>
              <a:rPr lang="ru-RU" sz="2000" b="1" dirty="0"/>
              <a:t>Подготовить отчёт о проведённом мероприятии</a:t>
            </a:r>
            <a:r>
              <a:rPr lang="ru-RU" sz="2000" dirty="0"/>
              <a:t> и разместить в социальных сетях и других информационных каналах;</a:t>
            </a:r>
          </a:p>
          <a:p>
            <a:pPr lvl="0" indent="268288">
              <a:spcBef>
                <a:spcPts val="600"/>
              </a:spcBef>
              <a:buFont typeface="Arial" pitchFamily="34" charset="0"/>
              <a:buChar char="•"/>
            </a:pPr>
            <a:r>
              <a:rPr lang="ru-RU" sz="2000" b="1" dirty="0"/>
              <a:t>Периодически информировать население о ходе реализации </a:t>
            </a:r>
            <a:r>
              <a:rPr lang="ru-RU" sz="2000" dirty="0"/>
              <a:t>инициатив, чаще использовать страницы на местных  административных  ресурсах, сайтах местных учреждений, в социальных сетях и местные печатные СМИ;</a:t>
            </a:r>
          </a:p>
          <a:p>
            <a:pPr lvl="0" indent="268288">
              <a:spcBef>
                <a:spcPts val="600"/>
              </a:spcBef>
              <a:buFont typeface="Arial" pitchFamily="34" charset="0"/>
              <a:buChar char="•"/>
            </a:pPr>
            <a:r>
              <a:rPr lang="ru-RU" sz="2000" b="1" dirty="0"/>
              <a:t>Поддерживать постоянные отношения с участниками мероприятия</a:t>
            </a:r>
            <a:r>
              <a:rPr lang="ru-RU" sz="2000" dirty="0"/>
              <a:t> — проектантами и благотворителями, планировать новые инициативы и привлекать новых друзей из числа местных  жителей.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CC5EEAB-6043-4F64-96BC-3815724CCCC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36496" cy="6858000"/>
          </a:xfrm>
          <a:prstGeom prst="rect">
            <a:avLst/>
          </a:prstGeom>
        </p:spPr>
      </p:pic>
      <p:sp>
        <p:nvSpPr>
          <p:cNvPr id="7" name="Содержимое 2"/>
          <p:cNvSpPr txBox="1">
            <a:spLocks/>
          </p:cNvSpPr>
          <p:nvPr/>
        </p:nvSpPr>
        <p:spPr>
          <a:xfrm>
            <a:off x="611560" y="1412776"/>
            <a:ext cx="4169012" cy="21598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ru-RU" sz="2000" b="1" dirty="0"/>
              <a:t>НП «Альянс фондов местных сообществ Пермского края»</a:t>
            </a:r>
          </a:p>
          <a:p>
            <a:r>
              <a:rPr lang="ru-RU" sz="2000" b="1" dirty="0"/>
              <a:t>Адрес: </a:t>
            </a:r>
            <a:r>
              <a:rPr lang="ru-RU" sz="2000" dirty="0"/>
              <a:t>614000, г. Пермь, ул. Советская, 51а</a:t>
            </a:r>
          </a:p>
          <a:p>
            <a:r>
              <a:rPr lang="ru-RU" sz="2000" b="1" dirty="0"/>
              <a:t>Телефон: </a:t>
            </a:r>
            <a:r>
              <a:rPr lang="ru-RU" sz="2000" dirty="0"/>
              <a:t>(342) 212 23 20; 212 79 99</a:t>
            </a:r>
          </a:p>
          <a:p>
            <a:r>
              <a:rPr lang="ru-RU" sz="2000" b="1" dirty="0"/>
              <a:t>Председатель: </a:t>
            </a:r>
            <a:r>
              <a:rPr lang="ru-RU" sz="2000" dirty="0"/>
              <a:t>Самарина Нина Николаевна</a:t>
            </a:r>
          </a:p>
          <a:p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80006" y="724425"/>
            <a:ext cx="7429552" cy="571504"/>
          </a:xfrm>
        </p:spPr>
        <p:txBody>
          <a:bodyPr>
            <a:noAutofit/>
          </a:bodyPr>
          <a:lstStyle/>
          <a:p>
            <a:pPr algn="ctr">
              <a:spcBef>
                <a:spcPts val="600"/>
              </a:spcBef>
              <a:buNone/>
            </a:pPr>
            <a:r>
              <a:rPr lang="ru-RU" sz="2600" b="1" dirty="0">
                <a:solidFill>
                  <a:srgbClr val="002060"/>
                </a:solidFill>
              </a:rPr>
              <a:t>КОНТАКТНАЯ ИНФОРМАЦИЯ</a:t>
            </a:r>
          </a:p>
        </p:txBody>
      </p:sp>
      <p:pic>
        <p:nvPicPr>
          <p:cNvPr id="11266" name="Picture 2" descr="C:\Users\User\Desktop\С миру по нитке\Лоскутное одеяло Лого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1528" y="3861048"/>
            <a:ext cx="5508664" cy="2553256"/>
          </a:xfrm>
          <a:prstGeom prst="rect">
            <a:avLst/>
          </a:prstGeom>
          <a:noFill/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4857752" y="1412776"/>
            <a:ext cx="3571900" cy="16430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E-mail:</a:t>
            </a:r>
            <a:r>
              <a:rPr lang="en-US" sz="2000" dirty="0"/>
              <a:t>  </a:t>
            </a:r>
            <a:r>
              <a:rPr lang="en-US" sz="2000" b="1" dirty="0">
                <a:hlinkClick r:id="rId4"/>
              </a:rPr>
              <a:t>consaltingperm@list.ru</a:t>
            </a:r>
            <a:r>
              <a:rPr lang="en-US" sz="2000" dirty="0"/>
              <a:t> </a:t>
            </a:r>
            <a:r>
              <a:rPr lang="ru-RU" sz="2000" dirty="0"/>
              <a:t> </a:t>
            </a:r>
          </a:p>
          <a:p>
            <a:pPr>
              <a:spcBef>
                <a:spcPts val="600"/>
              </a:spcBef>
            </a:pPr>
            <a:r>
              <a:rPr lang="ru-RU" sz="2000" b="1" dirty="0"/>
              <a:t>Сайт: </a:t>
            </a:r>
            <a:r>
              <a:rPr lang="en-US" sz="2000" b="1" dirty="0">
                <a:hlinkClick r:id="rId4"/>
              </a:rPr>
              <a:t>http://fmspk.org/</a:t>
            </a:r>
            <a:r>
              <a:rPr lang="ru-RU" sz="2000" b="1" dirty="0"/>
              <a:t> </a:t>
            </a:r>
          </a:p>
          <a:p>
            <a:pPr>
              <a:spcBef>
                <a:spcPts val="600"/>
              </a:spcBef>
            </a:pPr>
            <a:r>
              <a:rPr lang="ru-RU" sz="2000" b="1" dirty="0" err="1"/>
              <a:t>Вконтакте</a:t>
            </a:r>
            <a:r>
              <a:rPr lang="ru-RU" sz="2000" b="1" dirty="0"/>
              <a:t>: </a:t>
            </a:r>
            <a:r>
              <a:rPr lang="en-US" sz="2000" b="1" dirty="0">
                <a:hlinkClick r:id="rId5"/>
              </a:rPr>
              <a:t>https://vk.com/schoolofcommunityfoundations</a:t>
            </a:r>
            <a:r>
              <a:rPr lang="ru-RU" sz="2000" b="1" dirty="0"/>
              <a:t>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77" y="764704"/>
            <a:ext cx="8746446" cy="547260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3631498"/>
            <a:ext cx="7157519" cy="2448272"/>
          </a:xfrm>
        </p:spPr>
        <p:txBody>
          <a:bodyPr>
            <a:normAutofit/>
          </a:bodyPr>
          <a:lstStyle/>
          <a:p>
            <a:r>
              <a:rPr lang="ru-RU" dirty="0"/>
              <a:t>Благотворительная </a:t>
            </a:r>
            <a:br>
              <a:rPr lang="ru-RU" dirty="0"/>
            </a:br>
            <a:r>
              <a:rPr lang="ru-RU" dirty="0"/>
              <a:t>программа </a:t>
            </a:r>
            <a:br>
              <a:rPr lang="ru-RU" dirty="0"/>
            </a:br>
            <a:r>
              <a:rPr lang="ru-RU" dirty="0"/>
              <a:t>«С миру по нитке»</a:t>
            </a:r>
          </a:p>
        </p:txBody>
      </p:sp>
    </p:spTree>
    <p:extLst>
      <p:ext uri="{BB962C8B-B14F-4D97-AF65-F5344CB8AC3E}">
        <p14:creationId xmlns:p14="http://schemas.microsoft.com/office/powerpoint/2010/main" val="4478065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2285984" y="1428736"/>
            <a:ext cx="6286544" cy="4857784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ru-RU" sz="2200" dirty="0"/>
              <a:t>Программа «С миру по нитке» была реализована </a:t>
            </a:r>
            <a:r>
              <a:rPr lang="ru-RU" sz="2200" b="1" dirty="0"/>
              <a:t>Альянсом ФМС Пермского края </a:t>
            </a:r>
            <a:r>
              <a:rPr lang="ru-RU" sz="2200" dirty="0"/>
              <a:t>в 2021 году в рамках проекта «Фонды местных сообществ — эффективная общественная Форма Местного Созидания в малых территориях России» при поддержке Фонда президентских грантов. 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endParaRPr lang="ru-RU" sz="2200" dirty="0"/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ru-RU" sz="2200" dirty="0"/>
              <a:t>В рамках программы был проведён ряд благотворительных мероприятий, в основу которых легла социальная технология </a:t>
            </a:r>
            <a:r>
              <a:rPr lang="ru-RU" sz="2200" b="1" dirty="0"/>
              <a:t>«Круг благотворителей».  </a:t>
            </a:r>
            <a:r>
              <a:rPr lang="ru-RU" sz="2200" dirty="0"/>
              <a:t>Перед реализацией технология была адаптирована к конкретным условиям  конкретных сельских поселений –пилотных территорий реализации.  </a:t>
            </a:r>
            <a:endParaRPr lang="ru-RU" sz="220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714480" y="214290"/>
            <a:ext cx="7115196" cy="9175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sz="2800" b="1" dirty="0">
                <a:solidFill>
                  <a:srgbClr val="C00000"/>
                </a:solidFill>
              </a:rPr>
              <a:t>Что такое</a:t>
            </a:r>
            <a:r>
              <a:rPr lang="x-none" sz="2800" b="1">
                <a:solidFill>
                  <a:srgbClr val="C00000"/>
                </a:solidFill>
              </a:rPr>
              <a:t> благотворительн</a:t>
            </a:r>
            <a:r>
              <a:rPr lang="ru-RU" sz="2800" b="1" dirty="0" err="1">
                <a:solidFill>
                  <a:srgbClr val="C00000"/>
                </a:solidFill>
              </a:rPr>
              <a:t>ая</a:t>
            </a:r>
            <a:r>
              <a:rPr lang="x-none" sz="2800" b="1">
                <a:solidFill>
                  <a:srgbClr val="C00000"/>
                </a:solidFill>
              </a:rPr>
              <a:t> программ</a:t>
            </a:r>
            <a:r>
              <a:rPr lang="ru-RU" sz="2800" b="1" dirty="0">
                <a:solidFill>
                  <a:srgbClr val="C00000"/>
                </a:solidFill>
              </a:rPr>
              <a:t>а</a:t>
            </a:r>
            <a:r>
              <a:rPr lang="x-none" sz="2800" b="1">
                <a:solidFill>
                  <a:srgbClr val="C00000"/>
                </a:solidFill>
              </a:rPr>
              <a:t> </a:t>
            </a:r>
            <a:br>
              <a:rPr lang="ru-RU" sz="2800" b="1" dirty="0">
                <a:solidFill>
                  <a:srgbClr val="C00000"/>
                </a:solidFill>
              </a:rPr>
            </a:br>
            <a:r>
              <a:rPr lang="x-none" sz="2800" b="1">
                <a:solidFill>
                  <a:srgbClr val="C00000"/>
                </a:solidFill>
              </a:rPr>
              <a:t>«С миру по нитке»</a:t>
            </a:r>
            <a:r>
              <a:rPr lang="ru-RU" sz="2800" b="1" dirty="0">
                <a:solidFill>
                  <a:srgbClr val="C00000"/>
                </a:solidFill>
              </a:rPr>
              <a:t>?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714480" y="214290"/>
            <a:ext cx="7115196" cy="917596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+mn-lt"/>
              </a:rPr>
              <a:t>Что такое</a:t>
            </a:r>
            <a:r>
              <a:rPr lang="x-none" sz="2800" b="1">
                <a:solidFill>
                  <a:srgbClr val="C00000"/>
                </a:solidFill>
                <a:latin typeface="+mn-lt"/>
              </a:rPr>
              <a:t> </a:t>
            </a:r>
            <a:r>
              <a:rPr lang="ru-RU" sz="2800" b="1" dirty="0">
                <a:solidFill>
                  <a:srgbClr val="C00000"/>
                </a:solidFill>
                <a:latin typeface="+mn-lt"/>
              </a:rPr>
              <a:t>технология </a:t>
            </a:r>
            <a:br>
              <a:rPr lang="ru-RU" sz="2800" b="1" dirty="0">
                <a:solidFill>
                  <a:srgbClr val="C00000"/>
                </a:solidFill>
                <a:latin typeface="+mn-lt"/>
              </a:rPr>
            </a:br>
            <a:r>
              <a:rPr lang="ru-RU" sz="2800" b="1" dirty="0">
                <a:solidFill>
                  <a:srgbClr val="C00000"/>
                </a:solidFill>
                <a:latin typeface="+mn-lt"/>
              </a:rPr>
              <a:t>«Круг благотворителей»?</a:t>
            </a: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2285984" y="1500174"/>
            <a:ext cx="6429420" cy="48577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/>
              <a:t>«Круг благотворителей» </a:t>
            </a:r>
            <a:r>
              <a:rPr lang="ru-RU" sz="2400" dirty="0"/>
              <a:t>— технология проведения благотворительного мероприятия, на котором местные жители собираются вместе и в складчину на небольшие пожертвования собственных средств и других имеющихся материальных ресурсов поддерживают общественные инициативы жителей, помогают им решить проблемы, волнующие и интересующие всех. </a:t>
            </a:r>
          </a:p>
          <a:p>
            <a:pPr marL="0" indent="0">
              <a:buNone/>
            </a:pPr>
            <a:r>
              <a:rPr lang="ru-RU" sz="2400" dirty="0"/>
              <a:t>Одними из первых в нашей стране данную технологию использовал </a:t>
            </a:r>
            <a:r>
              <a:rPr lang="ru-RU" sz="2400" b="1" dirty="0"/>
              <a:t>Архангельский центр социальных технологий «Гарант»</a:t>
            </a:r>
            <a:r>
              <a:rPr lang="ru-RU" sz="2400" dirty="0"/>
              <a:t>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6643734" cy="1071570"/>
          </a:xfrm>
        </p:spPr>
        <p:txBody>
          <a:bodyPr>
            <a:noAutofit/>
          </a:bodyPr>
          <a:lstStyle/>
          <a:p>
            <a:r>
              <a:rPr lang="ru-RU" sz="2600" b="1" dirty="0">
                <a:solidFill>
                  <a:srgbClr val="C00000"/>
                </a:solidFill>
                <a:latin typeface="+mn-lt"/>
              </a:rPr>
              <a:t>К</a:t>
            </a:r>
            <a:r>
              <a:rPr lang="x-none" sz="2600" b="1">
                <a:solidFill>
                  <a:srgbClr val="C00000"/>
                </a:solidFill>
                <a:latin typeface="+mn-lt"/>
              </a:rPr>
              <a:t>ак проходят «Круги благотворителей» и  благотворительные мероприятия </a:t>
            </a:r>
            <a:br>
              <a:rPr lang="ru-RU" sz="2600" b="1" dirty="0">
                <a:solidFill>
                  <a:srgbClr val="C00000"/>
                </a:solidFill>
                <a:latin typeface="+mn-lt"/>
              </a:rPr>
            </a:br>
            <a:r>
              <a:rPr lang="x-none" sz="2600" b="1">
                <a:solidFill>
                  <a:srgbClr val="C00000"/>
                </a:solidFill>
                <a:latin typeface="+mn-lt"/>
              </a:rPr>
              <a:t>«С миру по нитке»</a:t>
            </a:r>
            <a:r>
              <a:rPr lang="ru-RU" sz="2600" b="1" dirty="0">
                <a:solidFill>
                  <a:srgbClr val="C00000"/>
                </a:solidFill>
                <a:latin typeface="+mn-lt"/>
              </a:rPr>
              <a:t>?</a:t>
            </a:r>
            <a:br>
              <a:rPr lang="ru-RU" sz="2800" b="1" dirty="0"/>
            </a:br>
            <a:endParaRPr lang="ru-RU" sz="28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285720" y="1357298"/>
            <a:ext cx="7358114" cy="12858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200" dirty="0"/>
              <a:t>Благотворительные мероприятия по своей форме — это праздничный вечер, на котором в приятном месте и хорошем настроении </a:t>
            </a:r>
            <a:r>
              <a:rPr lang="ru-RU" sz="2400" dirty="0"/>
              <a:t>собираются от 30 до 100 человек. </a:t>
            </a:r>
            <a:endParaRPr lang="ru-RU" sz="2200" dirty="0"/>
          </a:p>
        </p:txBody>
      </p:sp>
      <p:pic>
        <p:nvPicPr>
          <p:cNvPr id="1026" name="Рисунок 7" descr="C:\Users\pah-l\OneDrive\Рабочий стол\Содействие\Анализ кругов благотворителей\Фото\Фото к записке Круг благотворителей\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857496"/>
            <a:ext cx="2143140" cy="367877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027" name="Рисунок 5" descr="C:\Users\pah-l\OneDrive\Рабочий стол\Содействие\Анализ кругов благотворителей\Фото\Фото к записке Круг благотворителей\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5622" y="4500570"/>
            <a:ext cx="3574096" cy="202565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9" name="Содержимое 2"/>
          <p:cNvSpPr txBox="1">
            <a:spLocks/>
          </p:cNvSpPr>
          <p:nvPr/>
        </p:nvSpPr>
        <p:spPr>
          <a:xfrm>
            <a:off x="2571736" y="2714620"/>
            <a:ext cx="5643602" cy="32147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ru-RU" sz="2200" dirty="0"/>
              <a:t>Здесь общаются, встречаются со старыми друзьями и заводят новые знакомства, и очень важно создать атмосферу праздника!</a:t>
            </a:r>
          </a:p>
          <a:p>
            <a:pPr lvl="0"/>
            <a:endParaRPr lang="ru-RU" sz="2200" dirty="0"/>
          </a:p>
          <a:p>
            <a:pPr lvl="0"/>
            <a:r>
              <a:rPr lang="ru-RU" sz="2200" dirty="0"/>
              <a:t>Однако не стоит забывать, </a:t>
            </a:r>
          </a:p>
          <a:p>
            <a:pPr lvl="0"/>
            <a:r>
              <a:rPr lang="ru-RU" sz="2200" dirty="0"/>
              <a:t>что главная цель</a:t>
            </a:r>
          </a:p>
          <a:p>
            <a:pPr lvl="0"/>
            <a:r>
              <a:rPr lang="ru-RU" sz="2200" dirty="0"/>
              <a:t>«Круга </a:t>
            </a:r>
          </a:p>
          <a:p>
            <a:pPr lvl="0"/>
            <a:r>
              <a:rPr lang="ru-RU" sz="2200" dirty="0"/>
              <a:t>благотворителей» — </a:t>
            </a:r>
          </a:p>
          <a:p>
            <a:pPr lvl="0"/>
            <a:r>
              <a:rPr lang="ru-RU" sz="2200" dirty="0"/>
              <a:t>сбор финансовых </a:t>
            </a:r>
          </a:p>
          <a:p>
            <a:pPr lvl="0"/>
            <a:r>
              <a:rPr lang="ru-RU" sz="2200" dirty="0"/>
              <a:t>средств на проекты.</a:t>
            </a: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357158" y="571480"/>
            <a:ext cx="7358114" cy="12858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200" dirty="0"/>
              <a:t>Цель мероприятий «С миру по нитке» — поддержать проекты </a:t>
            </a:r>
            <a:r>
              <a:rPr lang="ru-RU" sz="2200" b="1" dirty="0"/>
              <a:t>не только сбором денежных средств</a:t>
            </a:r>
            <a:r>
              <a:rPr lang="ru-RU" sz="2200" dirty="0"/>
              <a:t>, но и другими ресурсами: строительными материалами, инвентарём, собственным участием (оказать помощь при реализации проекта в качестве волонтёра) и т.п</a:t>
            </a:r>
            <a:r>
              <a:rPr lang="ru-RU" sz="2400" dirty="0"/>
              <a:t>.</a:t>
            </a:r>
            <a:endParaRPr lang="ru-RU" sz="2200" dirty="0"/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357158" y="2571744"/>
            <a:ext cx="7286676" cy="32147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ru-RU" sz="2200" dirty="0"/>
              <a:t>Авторами проектных идей могут быть не только НКО, но и </a:t>
            </a:r>
            <a:r>
              <a:rPr lang="ru-RU" sz="2200" b="1" dirty="0"/>
              <a:t>инициативные группы </a:t>
            </a:r>
            <a:r>
              <a:rPr lang="ru-RU" sz="2200" dirty="0"/>
              <a:t>жителей территории.</a:t>
            </a:r>
          </a:p>
          <a:p>
            <a:pPr lvl="0"/>
            <a:endParaRPr lang="ru-RU" sz="2200" dirty="0"/>
          </a:p>
          <a:p>
            <a:pPr lvl="0"/>
            <a:r>
              <a:rPr lang="ru-RU" sz="2200" b="1" dirty="0"/>
              <a:t>На выступление </a:t>
            </a:r>
            <a:r>
              <a:rPr lang="ru-RU" sz="2200" dirty="0"/>
              <a:t>– презентацию своей инициативы каждой команде </a:t>
            </a:r>
            <a:r>
              <a:rPr lang="ru-RU" sz="2200" b="1" dirty="0"/>
              <a:t>даётся ровно 6 минут. </a:t>
            </a:r>
          </a:p>
          <a:p>
            <a:pPr lvl="0"/>
            <a:endParaRPr lang="ru-RU" sz="2200" b="1" dirty="0"/>
          </a:p>
          <a:p>
            <a:pPr lvl="0"/>
            <a:r>
              <a:rPr lang="ru-RU" sz="2200" dirty="0"/>
              <a:t>Еще </a:t>
            </a:r>
            <a:r>
              <a:rPr lang="ru-RU" sz="2200" b="1" dirty="0"/>
              <a:t>2 минуты</a:t>
            </a:r>
            <a:r>
              <a:rPr lang="ru-RU" sz="2200" dirty="0"/>
              <a:t> даны защитникам каждого проекта, </a:t>
            </a:r>
            <a:r>
              <a:rPr lang="ru-RU" sz="2200" b="1" dirty="0" err="1"/>
              <a:t>амбассадорам</a:t>
            </a:r>
            <a:r>
              <a:rPr lang="ru-RU" sz="2200" b="1" dirty="0"/>
              <a:t>, </a:t>
            </a:r>
            <a:r>
              <a:rPr lang="ru-RU" sz="2200" dirty="0"/>
              <a:t>которые высказываются в поддержку выбранной инициативы  (среди них м.б. известные местные жители, сотрудники учреждений культуры, предприниматели или представители органов власти).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285720" y="285728"/>
            <a:ext cx="7358114" cy="18573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200" dirty="0"/>
              <a:t>После представления инициатив </a:t>
            </a:r>
            <a:r>
              <a:rPr lang="ru-RU" sz="2200" b="1" dirty="0"/>
              <a:t>начинается сбор средств </a:t>
            </a:r>
            <a:r>
              <a:rPr lang="ru-RU" sz="2200" dirty="0"/>
              <a:t>по очереди на каждый проект. </a:t>
            </a:r>
          </a:p>
          <a:p>
            <a:pPr marL="0" indent="0">
              <a:buNone/>
            </a:pPr>
            <a:r>
              <a:rPr lang="ru-RU" sz="2200" dirty="0"/>
              <a:t>В рамках мероприятий «С миру по нитке» каждому участнику было предоставлено право </a:t>
            </a:r>
            <a:r>
              <a:rPr lang="ru-RU" sz="2200" b="1" dirty="0"/>
              <a:t>самостоятельно определить, какую сумму </a:t>
            </a:r>
            <a:r>
              <a:rPr lang="ru-RU" sz="2200" dirty="0"/>
              <a:t>он выделит свои средства. </a:t>
            </a: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357158" y="2285992"/>
            <a:ext cx="7072362" cy="15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spcBef>
                <a:spcPct val="20000"/>
              </a:spcBef>
            </a:pPr>
            <a:r>
              <a:rPr lang="ru-RU" sz="2200" dirty="0"/>
              <a:t>Чтобы заявить о своем желании внести деньги на проект, </a:t>
            </a:r>
            <a:r>
              <a:rPr lang="ru-RU" sz="2200" b="1" dirty="0"/>
              <a:t>участник поднимает выданную ему карточку </a:t>
            </a:r>
            <a:r>
              <a:rPr lang="ru-RU" sz="2200" dirty="0"/>
              <a:t>с индивидуальным номером и называет сумму, </a:t>
            </a:r>
          </a:p>
          <a:p>
            <a:pPr lvl="0">
              <a:spcBef>
                <a:spcPct val="20000"/>
              </a:spcBef>
            </a:pPr>
            <a:r>
              <a:rPr lang="ru-RU" sz="2200" dirty="0"/>
              <a:t>которую он </a:t>
            </a:r>
          </a:p>
          <a:p>
            <a:pPr lvl="0">
              <a:spcBef>
                <a:spcPct val="20000"/>
              </a:spcBef>
            </a:pPr>
            <a:r>
              <a:rPr lang="ru-RU" sz="2200" dirty="0"/>
              <a:t>хочет внести.</a:t>
            </a:r>
          </a:p>
        </p:txBody>
      </p:sp>
      <p:pic>
        <p:nvPicPr>
          <p:cNvPr id="2051" name="Рисунок 19" descr="C:\Users\pah-l\OneDrive\Рабочий стол\Содействие\Анализ кругов благотворителей\Фото\Фото к записке Круг благотворителей\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3500438"/>
            <a:ext cx="6267188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2"/>
          <p:cNvSpPr txBox="1">
            <a:spLocks/>
          </p:cNvSpPr>
          <p:nvPr/>
        </p:nvSpPr>
        <p:spPr>
          <a:xfrm>
            <a:off x="357158" y="714356"/>
            <a:ext cx="4857784" cy="10715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spcBef>
                <a:spcPct val="20000"/>
              </a:spcBef>
            </a:pPr>
            <a:r>
              <a:rPr lang="ru-RU" sz="2200" dirty="0"/>
              <a:t>Для обеспечения наглядности, сколько денег необходимо каждому проекту и сколько уже собрано, ведущими </a:t>
            </a:r>
            <a:r>
              <a:rPr lang="ru-RU" sz="2200" b="1" dirty="0"/>
              <a:t>ведется учет вносимых сумм </a:t>
            </a:r>
            <a:r>
              <a:rPr lang="ru-RU" sz="2200" dirty="0"/>
              <a:t>– в режиме онлайн либо на </a:t>
            </a:r>
            <a:r>
              <a:rPr lang="ru-RU" sz="2200" dirty="0" err="1"/>
              <a:t>флипчарте</a:t>
            </a:r>
            <a:r>
              <a:rPr lang="ru-RU" sz="2200" dirty="0"/>
              <a:t>.</a:t>
            </a:r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357158" y="2857496"/>
            <a:ext cx="5572164" cy="37147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spcBef>
                <a:spcPct val="20000"/>
              </a:spcBef>
            </a:pPr>
            <a:r>
              <a:rPr lang="ru-RU" sz="2200" dirty="0"/>
              <a:t>По окончании мероприятия благотворители вносят заявленные ранее суммы </a:t>
            </a:r>
            <a:r>
              <a:rPr lang="ru-RU" sz="2200" b="1" dirty="0"/>
              <a:t>в ящик для сбора пожертвований</a:t>
            </a:r>
            <a:r>
              <a:rPr lang="ru-RU" sz="2200" dirty="0"/>
              <a:t> или делают платёж с помощью </a:t>
            </a:r>
            <a:r>
              <a:rPr lang="ru-RU" sz="2200" b="1" dirty="0"/>
              <a:t>банковской карты</a:t>
            </a:r>
            <a:r>
              <a:rPr lang="ru-RU" sz="2200" dirty="0"/>
              <a:t>. </a:t>
            </a:r>
          </a:p>
          <a:p>
            <a:pPr lvl="0">
              <a:spcBef>
                <a:spcPct val="20000"/>
              </a:spcBef>
            </a:pPr>
            <a:r>
              <a:rPr lang="ru-RU" sz="2200" dirty="0"/>
              <a:t>С учетом специфики малых сельских территорий не везде есть оснащённость банковскими терминалами, поэтому были заранее распечатаны </a:t>
            </a:r>
            <a:r>
              <a:rPr lang="ru-RU" sz="2200" b="1" dirty="0"/>
              <a:t>реквизиты</a:t>
            </a:r>
            <a:r>
              <a:rPr lang="ru-RU" sz="2200" dirty="0"/>
              <a:t> и было предложено участникам оформить перевод в банке или по карте.</a:t>
            </a:r>
          </a:p>
        </p:txBody>
      </p:sp>
      <p:pic>
        <p:nvPicPr>
          <p:cNvPr id="3074" name="Рисунок 20" descr="C:\Users\pah-l\OneDrive\Рабочий стол\Содействие\Анализ кругов благотворителей\Фото\Фото к записке Круг благотворителей\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3480851"/>
            <a:ext cx="2643206" cy="294854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3076" name="Picture 4" descr="D:\ФОНД\2021\Круг благотворителей Варнавино - сентябрь 2021\Круг благотворителей Варнавино - сентябрь 2021_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42" y="357166"/>
            <a:ext cx="3636432" cy="24288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714480" y="214290"/>
            <a:ext cx="7115196" cy="917596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+mn-lt"/>
              </a:rPr>
              <a:t>Специфика «Кругов благотворителей» и мероприятий «С миру по нитке»</a:t>
            </a: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2143108" y="1285860"/>
            <a:ext cx="6572296" cy="48577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200" dirty="0"/>
              <a:t>Данные мероприятия — это форма благотворительности, при которой жителям предлагается </a:t>
            </a:r>
            <a:r>
              <a:rPr lang="ru-RU" sz="2200" b="1" dirty="0"/>
              <a:t>поучаствовать в решении социальной проблемы своей территории через ресурсную поддержку конкретной общественной инициативы</a:t>
            </a:r>
            <a:r>
              <a:rPr lang="ru-RU" sz="2200" dirty="0"/>
              <a:t>, а не просто помочь одному человеку, попавшему в беду. </a:t>
            </a:r>
          </a:p>
          <a:p>
            <a:pPr marL="0" indent="0">
              <a:buNone/>
            </a:pPr>
            <a:r>
              <a:rPr lang="ru-RU" sz="2200" dirty="0"/>
              <a:t>На первый взгляд технология напоминает аукцион. Однако, при этом никто ничего не покупает и не продаёт. </a:t>
            </a:r>
          </a:p>
          <a:p>
            <a:pPr marL="0" indent="0">
              <a:buNone/>
            </a:pPr>
            <a:r>
              <a:rPr lang="ru-RU" sz="2200" b="1" dirty="0"/>
              <a:t>Участники вкладываются </a:t>
            </a:r>
            <a:r>
              <a:rPr lang="ru-RU" sz="2200" dirty="0"/>
              <a:t>в осуществление социально значимого проекта, поэтому инициаторам проектов и организаторам данных мероприятий важна любая сумма или другие нефинансовые ресурсы, посильные благотворителю.</a:t>
            </a:r>
          </a:p>
          <a:p>
            <a:pPr marL="0" indent="0">
              <a:buNone/>
            </a:pPr>
            <a:endParaRPr lang="ru-RU" sz="2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793</TotalTime>
  <Words>1693</Words>
  <Application>Microsoft Office PowerPoint</Application>
  <PresentationFormat>Экран (4:3)</PresentationFormat>
  <Paragraphs>94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8" baseType="lpstr">
      <vt:lpstr>Arial</vt:lpstr>
      <vt:lpstr>Calibri</vt:lpstr>
      <vt:lpstr>Тема Office</vt:lpstr>
      <vt:lpstr>Благотворительная  программа  «С миру по нитке»</vt:lpstr>
      <vt:lpstr>Презентация PowerPoint</vt:lpstr>
      <vt:lpstr>Презентация PowerPoint</vt:lpstr>
      <vt:lpstr>Что такое технология  «Круг благотворителей»?</vt:lpstr>
      <vt:lpstr>Как проходят «Круги благотворителей» и  благотворительные мероприятия  «С миру по нитке»? </vt:lpstr>
      <vt:lpstr>Презентация PowerPoint</vt:lpstr>
      <vt:lpstr>Презентация PowerPoint</vt:lpstr>
      <vt:lpstr>Презентация PowerPoint</vt:lpstr>
      <vt:lpstr>Специфика «Кругов благотворителей» и мероприятий «С миру по нитке»</vt:lpstr>
      <vt:lpstr>Анализ проектов, выдвинутых в ходе проведения благотворительных мероприятий  «С миру по нитке» </vt:lpstr>
      <vt:lpstr>Куда поступают деньги, собранные на «Кругах»  и мероприятиях «С миру по нитке»? </vt:lpstr>
      <vt:lpstr>Опыт проведения благотворительных мероприятий «С миру по нитке»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Выводы и рекомендации по проведению благотворительных мероприятий  «С миру по нитке»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Благотворительная  программа  «С миру по нитке»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Светлана Еремина</cp:lastModifiedBy>
  <cp:revision>94</cp:revision>
  <dcterms:created xsi:type="dcterms:W3CDTF">2019-11-16T14:21:24Z</dcterms:created>
  <dcterms:modified xsi:type="dcterms:W3CDTF">2023-06-30T10:41:25Z</dcterms:modified>
</cp:coreProperties>
</file>