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8" r:id="rId4"/>
    <p:sldId id="258" r:id="rId5"/>
    <p:sldId id="261" r:id="rId6"/>
    <p:sldId id="263" r:id="rId7"/>
    <p:sldId id="264" r:id="rId8"/>
    <p:sldId id="265" r:id="rId9"/>
    <p:sldId id="266" r:id="rId10"/>
    <p:sldId id="267" r:id="rId11"/>
    <p:sldId id="269" r:id="rId12"/>
    <p:sldId id="270" r:id="rId13"/>
    <p:sldId id="271" r:id="rId14"/>
    <p:sldId id="272" r:id="rId15"/>
    <p:sldId id="274" r:id="rId16"/>
    <p:sldId id="275" r:id="rId17"/>
    <p:sldId id="276" r:id="rId18"/>
    <p:sldId id="277" r:id="rId19"/>
    <p:sldId id="289" r:id="rId20"/>
    <p:sldId id="278" r:id="rId21"/>
    <p:sldId id="279" r:id="rId22"/>
    <p:sldId id="280" r:id="rId23"/>
    <p:sldId id="302" r:id="rId24"/>
    <p:sldId id="303" r:id="rId25"/>
    <p:sldId id="296" r:id="rId26"/>
    <p:sldId id="281" r:id="rId27"/>
    <p:sldId id="288" r:id="rId28"/>
    <p:sldId id="301" r:id="rId29"/>
    <p:sldId id="306" r:id="rId30"/>
    <p:sldId id="295" r:id="rId31"/>
    <p:sldId id="298" r:id="rId32"/>
    <p:sldId id="304" r:id="rId33"/>
    <p:sldId id="305" r:id="rId34"/>
    <p:sldId id="297" r:id="rId35"/>
    <p:sldId id="300" r:id="rId36"/>
    <p:sldId id="290" r:id="rId37"/>
    <p:sldId id="291" r:id="rId38"/>
    <p:sldId id="292" r:id="rId39"/>
    <p:sldId id="299" r:id="rId40"/>
    <p:sldId id="293" r:id="rId41"/>
    <p:sldId id="294" r:id="rId42"/>
    <p:sldId id="282" r:id="rId43"/>
    <p:sldId id="283" r:id="rId44"/>
    <p:sldId id="284" r:id="rId45"/>
    <p:sldId id="309" r:id="rId46"/>
    <p:sldId id="310" r:id="rId47"/>
    <p:sldId id="311" r:id="rId48"/>
    <p:sldId id="312" r:id="rId49"/>
    <p:sldId id="285" r:id="rId50"/>
    <p:sldId id="286" r:id="rId51"/>
    <p:sldId id="287" r:id="rId52"/>
    <p:sldId id="307" r:id="rId53"/>
    <p:sldId id="313" r:id="rId54"/>
    <p:sldId id="308" r:id="rId55"/>
    <p:sldId id="262" r:id="rId5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varScale="1">
        <p:scale>
          <a:sx n="65" d="100"/>
          <a:sy n="65" d="100"/>
        </p:scale>
        <p:origin x="72" y="4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B259B54-D723-4321-A3F5-21BB4D4E401E}" type="datetimeFigureOut">
              <a:rPr lang="ru-RU" smtClean="0"/>
              <a:t>03.07.2023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418707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B259B54-D723-4321-A3F5-21BB4D4E401E}" type="datetimeFigureOut">
              <a:rPr lang="ru-RU" smtClean="0"/>
              <a:t>03.07.2023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769460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B259B54-D723-4321-A3F5-21BB4D4E401E}" type="datetimeFigureOut">
              <a:rPr lang="ru-RU" smtClean="0"/>
              <a:t>03.07.2023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56761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B259B54-D723-4321-A3F5-21BB4D4E401E}" type="datetimeFigureOut">
              <a:rPr lang="ru-RU" smtClean="0"/>
              <a:t>03.07.2023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43232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B259B54-D723-4321-A3F5-21BB4D4E401E}" type="datetimeFigureOut">
              <a:rPr lang="ru-RU" smtClean="0"/>
              <a:t>03.07.2023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133730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B259B54-D723-4321-A3F5-21BB4D4E401E}" type="datetimeFigureOut">
              <a:rPr lang="ru-RU" smtClean="0"/>
              <a:t>03.07.2023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154343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B259B54-D723-4321-A3F5-21BB4D4E401E}" type="datetimeFigureOut">
              <a:rPr lang="ru-RU" smtClean="0"/>
              <a:t>03.07.2023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381274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B259B54-D723-4321-A3F5-21BB4D4E401E}" type="datetimeFigureOut">
              <a:rPr lang="ru-RU" smtClean="0"/>
              <a:t>03.07.2023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148246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B259B54-D723-4321-A3F5-21BB4D4E401E}" type="datetimeFigureOut">
              <a:rPr lang="ru-RU" smtClean="0"/>
              <a:t>03.07.2023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276776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B259B54-D723-4321-A3F5-21BB4D4E401E}" type="datetimeFigureOut">
              <a:rPr lang="ru-RU" smtClean="0"/>
              <a:t>03.07.2023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40881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B259B54-D723-4321-A3F5-21BB4D4E401E}" type="datetimeFigureOut">
              <a:rPr lang="ru-RU" smtClean="0"/>
              <a:t>03.07.2023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2F93C6-C210-4DCA-BA9F-6327F59141A0}" type="slidenum">
              <a:rPr lang="ru-RU" smtClean="0"/>
              <a:t>‹#›</a:t>
            </a:fld>
            <a:endParaRPr lang="ru-RU"/>
          </a:p>
        </p:txBody>
      </p:sp>
    </p:spTree>
    <p:extLst>
      <p:ext uri="{BB962C8B-B14F-4D97-AF65-F5344CB8AC3E}">
        <p14:creationId xmlns:p14="http://schemas.microsoft.com/office/powerpoint/2010/main" val="4052238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59B54-D723-4321-A3F5-21BB4D4E401E}" type="datetimeFigureOut">
              <a:rPr lang="ru-RU" smtClean="0"/>
              <a:t>03.07.2023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3C6-C210-4DCA-BA9F-6327F59141A0}" type="slidenum">
              <a:rPr lang="ru-RU" smtClean="0"/>
              <a:t>‹#›</a:t>
            </a:fld>
            <a:endParaRPr lang="ru-RU"/>
          </a:p>
        </p:txBody>
      </p:sp>
    </p:spTree>
    <p:extLst>
      <p:ext uri="{BB962C8B-B14F-4D97-AF65-F5344CB8AC3E}">
        <p14:creationId xmlns:p14="http://schemas.microsoft.com/office/powerpoint/2010/main" val="2480377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advego.com/tex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glvrd.ru/"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orfogrammka.r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replicate.com/openai/whisper"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 y="177615"/>
            <a:ext cx="11661928" cy="6479217"/>
          </a:xfrm>
          <a:prstGeom prst="rect">
            <a:avLst/>
          </a:prstGeom>
        </p:spPr>
      </p:pic>
      <p:sp>
        <p:nvSpPr>
          <p:cNvPr id="2" name="Заголовок 1"/>
          <p:cNvSpPr>
            <a:spLocks noGrp="1"/>
          </p:cNvSpPr>
          <p:nvPr>
            <p:ph type="ctrTitle"/>
          </p:nvPr>
        </p:nvSpPr>
        <p:spPr>
          <a:xfrm>
            <a:off x="1175656" y="3109659"/>
            <a:ext cx="8704614" cy="2387600"/>
          </a:xfrm>
        </p:spPr>
        <p:txBody>
          <a:bodyPr>
            <a:normAutofit/>
          </a:bodyPr>
          <a:lstStyle/>
          <a:p>
            <a:r>
              <a:rPr lang="ru-RU" sz="2800" b="1" i="0" dirty="0">
                <a:solidFill>
                  <a:srgbClr val="333333"/>
                </a:solidFill>
                <a:effectLst/>
                <a:latin typeface="Times New Roman" panose="02020603050405020304" pitchFamily="18" charset="0"/>
              </a:rPr>
              <a:t>Продвижение проекта и деятельности организации в медиапространстве: тренды, идеи, разбор ошибок   </a:t>
            </a:r>
            <a:endParaRPr lang="ru-RU" sz="2800" dirty="0"/>
          </a:p>
        </p:txBody>
      </p:sp>
      <p:sp>
        <p:nvSpPr>
          <p:cNvPr id="3" name="Подзаголовок 2"/>
          <p:cNvSpPr>
            <a:spLocks noGrp="1"/>
          </p:cNvSpPr>
          <p:nvPr>
            <p:ph type="subTitle" idx="1"/>
          </p:nvPr>
        </p:nvSpPr>
        <p:spPr>
          <a:xfrm>
            <a:off x="1175655" y="5546662"/>
            <a:ext cx="8704613" cy="1655762"/>
          </a:xfrm>
        </p:spPr>
        <p:txBody>
          <a:bodyPr>
            <a:normAutofit/>
          </a:bodyPr>
          <a:lstStyle/>
          <a:p>
            <a:r>
              <a:rPr lang="ru-RU" sz="2000" dirty="0"/>
              <a:t>Ю.С. Денисова, медиа-эксперт, директор по новым медиа команды «Делай благо в медиамире» и портала «Приходы», </a:t>
            </a:r>
          </a:p>
          <a:p>
            <a:r>
              <a:rPr lang="ru-RU" sz="2000" dirty="0"/>
              <a:t>преподаватель Высшей школы экономики и Православного Свято-Тихоновского гуманитарного университета</a:t>
            </a:r>
          </a:p>
        </p:txBody>
      </p:sp>
    </p:spTree>
    <p:extLst>
      <p:ext uri="{BB962C8B-B14F-4D97-AF65-F5344CB8AC3E}">
        <p14:creationId xmlns:p14="http://schemas.microsoft.com/office/powerpoint/2010/main" val="820988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98317" y="1669340"/>
            <a:ext cx="6094070" cy="3477875"/>
          </a:xfrm>
          <a:prstGeom prst="rect">
            <a:avLst/>
          </a:prstGeom>
          <a:noFill/>
        </p:spPr>
        <p:txBody>
          <a:bodyPr wrap="square">
            <a:spAutoFit/>
          </a:bodyPr>
          <a:lstStyle/>
          <a:p>
            <a:r>
              <a:rPr lang="ru-RU" sz="2000" dirty="0"/>
              <a:t>YouTube сохраняет свои позиции в общем рейтинге социальных платформ как по числу авторов (3 место), так и по объему контента (4 место). </a:t>
            </a:r>
          </a:p>
          <a:p>
            <a:endParaRPr lang="ru-RU" sz="2000" dirty="0"/>
          </a:p>
          <a:p>
            <a:r>
              <a:rPr lang="ru-RU" sz="2000" dirty="0"/>
              <a:t>С другой стороны, и по авторам, и по контенту второй год наблюдается снижение показателей – на 16% по авторам и на 21% по числу загружаемых роликов.</a:t>
            </a:r>
          </a:p>
          <a:p>
            <a:endParaRPr lang="ru-RU" sz="2000" dirty="0"/>
          </a:p>
          <a:p>
            <a:r>
              <a:rPr lang="ru-RU" sz="2000" b="1" dirty="0"/>
              <a:t>YouTube продолжает быть главным видеохостингом, выполняющим для россиян роль интернет-телевизора.</a:t>
            </a:r>
          </a:p>
        </p:txBody>
      </p:sp>
    </p:spTree>
    <p:extLst>
      <p:ext uri="{BB962C8B-B14F-4D97-AF65-F5344CB8AC3E}">
        <p14:creationId xmlns:p14="http://schemas.microsoft.com/office/powerpoint/2010/main" val="4161234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4098" name="Picture 2">
            <a:extLst>
              <a:ext uri="{FF2B5EF4-FFF2-40B4-BE49-F238E27FC236}">
                <a16:creationId xmlns:a16="http://schemas.microsoft.com/office/drawing/2014/main" id="{6C785F8C-98B3-C112-D930-BF3BEB17A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716" y="1017076"/>
            <a:ext cx="9439968" cy="530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36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98317" y="1669340"/>
            <a:ext cx="6094070" cy="3785652"/>
          </a:xfrm>
          <a:prstGeom prst="rect">
            <a:avLst/>
          </a:prstGeom>
          <a:noFill/>
        </p:spPr>
        <p:txBody>
          <a:bodyPr wrap="square">
            <a:spAutoFit/>
          </a:bodyPr>
          <a:lstStyle/>
          <a:p>
            <a:r>
              <a:rPr lang="ru-RU" sz="2000" b="1" dirty="0"/>
              <a:t>Telegram</a:t>
            </a:r>
            <a:r>
              <a:rPr lang="ru-RU" sz="2000" dirty="0"/>
              <a:t> – единственная платформа, демонстрирующая постоянный рост аудиторных показателей с весны 2022 года.</a:t>
            </a:r>
          </a:p>
          <a:p>
            <a:r>
              <a:rPr lang="ru-RU" sz="2000" dirty="0"/>
              <a:t>По числу авторов Telegram по-прежнему уступает ВКонтакте. И при этом по-прежнему является лидером по объему публикуемого на платформе русскоязычного контента. </a:t>
            </a:r>
          </a:p>
          <a:p>
            <a:r>
              <a:rPr lang="ru-RU" sz="2000" dirty="0"/>
              <a:t>Что подтверждает двойную роль платформы – как лидирующего мессенджера, и как лидирующую медийную новостную платформу. </a:t>
            </a:r>
          </a:p>
          <a:p>
            <a:r>
              <a:rPr lang="ru-RU" sz="2000" dirty="0"/>
              <a:t>Однако более 40% сообщений в Telegram – это, по-прежнему, результат </a:t>
            </a:r>
            <a:r>
              <a:rPr lang="ru-RU" sz="2000" b="1" dirty="0"/>
              <a:t>бот-активности</a:t>
            </a:r>
            <a:r>
              <a:rPr lang="ru-RU" sz="2000" dirty="0"/>
              <a:t>.</a:t>
            </a:r>
          </a:p>
        </p:txBody>
      </p:sp>
    </p:spTree>
    <p:extLst>
      <p:ext uri="{BB962C8B-B14F-4D97-AF65-F5344CB8AC3E}">
        <p14:creationId xmlns:p14="http://schemas.microsoft.com/office/powerpoint/2010/main" val="216360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5122" name="Picture 2">
            <a:extLst>
              <a:ext uri="{FF2B5EF4-FFF2-40B4-BE49-F238E27FC236}">
                <a16:creationId xmlns:a16="http://schemas.microsoft.com/office/drawing/2014/main" id="{6C690B56-3E1D-DFE1-72E7-31A3EE816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5875" y="1177312"/>
            <a:ext cx="8824254" cy="496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839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98317" y="1669340"/>
            <a:ext cx="6094070" cy="1938992"/>
          </a:xfrm>
          <a:prstGeom prst="rect">
            <a:avLst/>
          </a:prstGeom>
          <a:noFill/>
        </p:spPr>
        <p:txBody>
          <a:bodyPr wrap="square">
            <a:spAutoFit/>
          </a:bodyPr>
          <a:lstStyle/>
          <a:p>
            <a:r>
              <a:rPr lang="ru-RU" sz="2400" dirty="0"/>
              <a:t>Гендерная структура социальных платформ не претерпела заметных изменений. </a:t>
            </a:r>
          </a:p>
          <a:p>
            <a:r>
              <a:rPr lang="ru-RU" sz="2400" dirty="0"/>
              <a:t>В Одноклассниках, ВКонтакте аудитория остаётся преимущественно </a:t>
            </a:r>
            <a:r>
              <a:rPr lang="ru-RU" sz="2400" b="1" dirty="0"/>
              <a:t>женской</a:t>
            </a:r>
            <a:r>
              <a:rPr lang="ru-RU" sz="2400" dirty="0"/>
              <a:t>, а в YouTube преобладает </a:t>
            </a:r>
            <a:r>
              <a:rPr lang="ru-RU" sz="2400" b="1" dirty="0"/>
              <a:t>мужская</a:t>
            </a:r>
            <a:r>
              <a:rPr lang="ru-RU" sz="2400" dirty="0"/>
              <a:t> аудитория.</a:t>
            </a:r>
          </a:p>
        </p:txBody>
      </p:sp>
    </p:spTree>
    <p:extLst>
      <p:ext uri="{BB962C8B-B14F-4D97-AF65-F5344CB8AC3E}">
        <p14:creationId xmlns:p14="http://schemas.microsoft.com/office/powerpoint/2010/main" val="244110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98317" y="1669340"/>
            <a:ext cx="6094070" cy="3416320"/>
          </a:xfrm>
          <a:prstGeom prst="rect">
            <a:avLst/>
          </a:prstGeom>
          <a:noFill/>
        </p:spPr>
        <p:txBody>
          <a:bodyPr wrap="square">
            <a:spAutoFit/>
          </a:bodyPr>
          <a:lstStyle/>
          <a:p>
            <a:r>
              <a:rPr lang="ru-RU" sz="2400" dirty="0"/>
              <a:t>В 2023 году сохраняется выросшая за 2022 год активность авторов. В 2020 году (пандемия) наблюдался резкий рост числа авторов (+30%). </a:t>
            </a:r>
          </a:p>
          <a:p>
            <a:r>
              <a:rPr lang="ru-RU" sz="2400" dirty="0"/>
              <a:t>В 2021 году было затишье – продолжение пандемии. </a:t>
            </a:r>
          </a:p>
          <a:p>
            <a:r>
              <a:rPr lang="ru-RU" sz="2400" dirty="0"/>
              <a:t>В 2022 году – резкий рост публикуемого контента (+36%) как ответная реакция на общественно-политическую повестку.</a:t>
            </a:r>
          </a:p>
        </p:txBody>
      </p:sp>
    </p:spTree>
    <p:extLst>
      <p:ext uri="{BB962C8B-B14F-4D97-AF65-F5344CB8AC3E}">
        <p14:creationId xmlns:p14="http://schemas.microsoft.com/office/powerpoint/2010/main" val="157402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98317" y="1669340"/>
            <a:ext cx="6094070" cy="3416320"/>
          </a:xfrm>
          <a:prstGeom prst="rect">
            <a:avLst/>
          </a:prstGeom>
          <a:noFill/>
        </p:spPr>
        <p:txBody>
          <a:bodyPr wrap="square">
            <a:spAutoFit/>
          </a:bodyPr>
          <a:lstStyle/>
          <a:p>
            <a:r>
              <a:rPr lang="ru-RU" sz="2400" dirty="0"/>
              <a:t>Лидирующие платформы – ВКонтакте и Telegram. </a:t>
            </a:r>
          </a:p>
          <a:p>
            <a:r>
              <a:rPr lang="ru-RU" sz="2400" dirty="0"/>
              <a:t>ВКонтакте – соцсеть №1 в России и по числу авторов, и по объему публикуемого контента. </a:t>
            </a:r>
          </a:p>
          <a:p>
            <a:r>
              <a:rPr lang="ru-RU" sz="2400" dirty="0"/>
              <a:t>Telegram демонстрирует постоянный прирост аудиторных показателей в русскоязычном поле социальных медиа без привязки к российской географии.</a:t>
            </a:r>
          </a:p>
        </p:txBody>
      </p:sp>
    </p:spTree>
    <p:extLst>
      <p:ext uri="{BB962C8B-B14F-4D97-AF65-F5344CB8AC3E}">
        <p14:creationId xmlns:p14="http://schemas.microsoft.com/office/powerpoint/2010/main" val="392186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785652"/>
          </a:xfrm>
          <a:prstGeom prst="rect">
            <a:avLst/>
          </a:prstGeom>
          <a:noFill/>
        </p:spPr>
        <p:txBody>
          <a:bodyPr wrap="square">
            <a:spAutoFit/>
          </a:bodyPr>
          <a:lstStyle/>
          <a:p>
            <a:r>
              <a:rPr lang="ru-RU" sz="2000" b="1" dirty="0"/>
              <a:t>Специализация платформ сохраняется. </a:t>
            </a:r>
            <a:r>
              <a:rPr lang="ru-RU" sz="2000" dirty="0"/>
              <a:t>Сохраняется «специализация» социальных платформ. </a:t>
            </a:r>
          </a:p>
          <a:p>
            <a:r>
              <a:rPr lang="ru-RU" sz="2000" b="1" dirty="0"/>
              <a:t>ВКонтакте</a:t>
            </a:r>
            <a:r>
              <a:rPr lang="ru-RU" sz="2000" dirty="0"/>
              <a:t> – все еще воспринимается как лучшая универсальная соцсеть. </a:t>
            </a:r>
          </a:p>
          <a:p>
            <a:r>
              <a:rPr lang="ru-RU" sz="2000" b="1" dirty="0"/>
              <a:t>Telegram</a:t>
            </a:r>
            <a:r>
              <a:rPr lang="ru-RU" sz="2000" dirty="0"/>
              <a:t> продолжает расти на новостях, </a:t>
            </a:r>
            <a:r>
              <a:rPr lang="ru-RU" sz="2000" b="1" dirty="0"/>
              <a:t>Дзен</a:t>
            </a:r>
            <a:r>
              <a:rPr lang="ru-RU" sz="2000" dirty="0"/>
              <a:t> удобен для текстовых блогов и, потенциально, для видео. </a:t>
            </a:r>
          </a:p>
          <a:p>
            <a:r>
              <a:rPr lang="ru-RU" sz="2000" b="1" dirty="0"/>
              <a:t>YouTube</a:t>
            </a:r>
            <a:r>
              <a:rPr lang="ru-RU" sz="2000" dirty="0"/>
              <a:t> остается главной площадкой для потребления </a:t>
            </a:r>
            <a:r>
              <a:rPr lang="ru-RU" sz="2000" dirty="0" err="1"/>
              <a:t>видеконтента</a:t>
            </a:r>
            <a:r>
              <a:rPr lang="ru-RU" sz="2000" dirty="0"/>
              <a:t>, </a:t>
            </a:r>
          </a:p>
          <a:p>
            <a:r>
              <a:rPr lang="ru-RU" sz="2000" dirty="0" err="1"/>
              <a:t>I</a:t>
            </a:r>
            <a:r>
              <a:rPr lang="ru-RU" sz="2000" b="1" dirty="0" err="1"/>
              <a:t>nstagram’меры</a:t>
            </a:r>
            <a:r>
              <a:rPr lang="ru-RU" sz="2000" dirty="0"/>
              <a:t> притихли, но перестали покидать платформу, </a:t>
            </a:r>
          </a:p>
          <a:p>
            <a:r>
              <a:rPr lang="ru-RU" sz="2000" b="1" dirty="0"/>
              <a:t>Facebook</a:t>
            </a:r>
            <a:r>
              <a:rPr lang="ru-RU" sz="2000" dirty="0"/>
              <a:t> вернул часть пользователей и сохраняет за собой политизированную и деловую аудиторию.</a:t>
            </a:r>
          </a:p>
        </p:txBody>
      </p:sp>
    </p:spTree>
    <p:extLst>
      <p:ext uri="{BB962C8B-B14F-4D97-AF65-F5344CB8AC3E}">
        <p14:creationId xmlns:p14="http://schemas.microsoft.com/office/powerpoint/2010/main" val="932460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02310" cy="6723888"/>
          </a:xfrm>
          <a:prstGeom prst="rect">
            <a:avLst/>
          </a:prstGeom>
        </p:spPr>
      </p:pic>
      <p:sp>
        <p:nvSpPr>
          <p:cNvPr id="2" name="Заголовок 1"/>
          <p:cNvSpPr>
            <a:spLocks noGrp="1"/>
          </p:cNvSpPr>
          <p:nvPr>
            <p:ph type="title"/>
          </p:nvPr>
        </p:nvSpPr>
        <p:spPr>
          <a:xfrm>
            <a:off x="947928" y="4327525"/>
            <a:ext cx="10515600" cy="1325563"/>
          </a:xfrm>
        </p:spPr>
        <p:txBody>
          <a:bodyPr/>
          <a:lstStyle/>
          <a:p>
            <a:r>
              <a:rPr lang="ru-RU" dirty="0"/>
              <a:t>Идеи для публикаций</a:t>
            </a:r>
          </a:p>
        </p:txBody>
      </p:sp>
    </p:spTree>
    <p:extLst>
      <p:ext uri="{BB962C8B-B14F-4D97-AF65-F5344CB8AC3E}">
        <p14:creationId xmlns:p14="http://schemas.microsoft.com/office/powerpoint/2010/main" val="2442728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046988"/>
          </a:xfrm>
          <a:prstGeom prst="rect">
            <a:avLst/>
          </a:prstGeom>
          <a:noFill/>
        </p:spPr>
        <p:txBody>
          <a:bodyPr wrap="square">
            <a:spAutoFit/>
          </a:bodyPr>
          <a:lstStyle/>
          <a:p>
            <a:r>
              <a:rPr lang="ru-RU" sz="2400" b="1" dirty="0"/>
              <a:t>Как набирать подписчиков?</a:t>
            </a:r>
          </a:p>
          <a:p>
            <a:endParaRPr lang="ru-RU" sz="2400" b="1" dirty="0"/>
          </a:p>
          <a:p>
            <a:r>
              <a:rPr lang="ru-RU" sz="2400" dirty="0"/>
              <a:t>Рост подписчиков – не самоценность. </a:t>
            </a:r>
          </a:p>
          <a:p>
            <a:r>
              <a:rPr lang="ru-RU" sz="2400" dirty="0"/>
              <a:t>Зачем нужна пассивная аудитория?</a:t>
            </a:r>
          </a:p>
          <a:p>
            <a:r>
              <a:rPr lang="ru-RU" sz="2400" dirty="0"/>
              <a:t>Создание лояльной аудитории в сообществе – спрашивать, советоваться, делиться полезными материалами.</a:t>
            </a:r>
            <a:endParaRPr lang="ru-RU" sz="2400" b="1" dirty="0"/>
          </a:p>
          <a:p>
            <a:endParaRPr lang="ru-RU" sz="2400" b="1" dirty="0"/>
          </a:p>
        </p:txBody>
      </p:sp>
    </p:spTree>
    <p:extLst>
      <p:ext uri="{BB962C8B-B14F-4D97-AF65-F5344CB8AC3E}">
        <p14:creationId xmlns:p14="http://schemas.microsoft.com/office/powerpoint/2010/main" val="574642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02310" cy="6723888"/>
          </a:xfrm>
          <a:prstGeom prst="rect">
            <a:avLst/>
          </a:prstGeom>
        </p:spPr>
      </p:pic>
      <p:sp>
        <p:nvSpPr>
          <p:cNvPr id="2" name="Заголовок 1"/>
          <p:cNvSpPr>
            <a:spLocks noGrp="1"/>
          </p:cNvSpPr>
          <p:nvPr>
            <p:ph type="title"/>
          </p:nvPr>
        </p:nvSpPr>
        <p:spPr>
          <a:xfrm>
            <a:off x="947928" y="4327525"/>
            <a:ext cx="10515600" cy="1325563"/>
          </a:xfrm>
        </p:spPr>
        <p:txBody>
          <a:bodyPr/>
          <a:lstStyle/>
          <a:p>
            <a:r>
              <a:rPr lang="ru-RU" dirty="0"/>
              <a:t>Тренды: что актуально и как использовать</a:t>
            </a:r>
          </a:p>
        </p:txBody>
      </p:sp>
    </p:spTree>
    <p:extLst>
      <p:ext uri="{BB962C8B-B14F-4D97-AF65-F5344CB8AC3E}">
        <p14:creationId xmlns:p14="http://schemas.microsoft.com/office/powerpoint/2010/main" val="390978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416320"/>
          </a:xfrm>
          <a:prstGeom prst="rect">
            <a:avLst/>
          </a:prstGeom>
          <a:noFill/>
        </p:spPr>
        <p:txBody>
          <a:bodyPr wrap="square">
            <a:spAutoFit/>
          </a:bodyPr>
          <a:lstStyle/>
          <a:p>
            <a:r>
              <a:rPr lang="ru-RU" sz="2400" b="1" dirty="0"/>
              <a:t>Легкий для восприятия контент</a:t>
            </a:r>
          </a:p>
          <a:p>
            <a:endParaRPr lang="ru-RU" sz="2400" b="1" dirty="0"/>
          </a:p>
          <a:p>
            <a:r>
              <a:rPr lang="ru-RU" sz="2400" dirty="0"/>
              <a:t>Людям тяжело ежедневно контактировать с проблемами, которые поднимают НКО.</a:t>
            </a:r>
          </a:p>
          <a:p>
            <a:endParaRPr lang="ru-RU" sz="2400" dirty="0"/>
          </a:p>
          <a:p>
            <a:r>
              <a:rPr lang="ru-RU" sz="2400" dirty="0"/>
              <a:t>Большинству проще один раз сделать пожертвование, принять участие в одном мероприятии, чем подписаться на аккаунт организации в социальных сетях.</a:t>
            </a:r>
          </a:p>
        </p:txBody>
      </p:sp>
    </p:spTree>
    <p:extLst>
      <p:ext uri="{BB962C8B-B14F-4D97-AF65-F5344CB8AC3E}">
        <p14:creationId xmlns:p14="http://schemas.microsoft.com/office/powerpoint/2010/main" val="1760098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785652"/>
          </a:xfrm>
          <a:prstGeom prst="rect">
            <a:avLst/>
          </a:prstGeom>
          <a:noFill/>
        </p:spPr>
        <p:txBody>
          <a:bodyPr wrap="square">
            <a:spAutoFit/>
          </a:bodyPr>
          <a:lstStyle/>
          <a:p>
            <a:r>
              <a:rPr lang="ru-RU" sz="2400" b="1" dirty="0"/>
              <a:t>Фандрайзинг</a:t>
            </a:r>
          </a:p>
          <a:p>
            <a:endParaRPr lang="ru-RU" sz="2400" b="1" dirty="0"/>
          </a:p>
          <a:p>
            <a:r>
              <a:rPr lang="ru-RU" sz="2400" dirty="0"/>
              <a:t>Пользователи соцсетей часто </a:t>
            </a:r>
            <a:r>
              <a:rPr lang="ru-RU" sz="2400" dirty="0" err="1"/>
              <a:t>репостят</a:t>
            </a:r>
            <a:r>
              <a:rPr lang="ru-RU" sz="2400" dirty="0"/>
              <a:t> сообщения с призывами о помощи или просьбой собрать деньги на лечение.</a:t>
            </a:r>
          </a:p>
          <a:p>
            <a:endParaRPr lang="ru-RU" sz="2400" dirty="0"/>
          </a:p>
          <a:p>
            <a:r>
              <a:rPr lang="ru-RU" sz="2400" dirty="0"/>
              <a:t>Но важно, чтобы это были мотивирующие истории, не давящие на жалость, дающие надежду, а не «токсичные» (СОС!!!! СПАСИТЕ, БЕЗ ВАС ОНИ ПОГИБНУТ!)</a:t>
            </a:r>
          </a:p>
        </p:txBody>
      </p:sp>
    </p:spTree>
    <p:extLst>
      <p:ext uri="{BB962C8B-B14F-4D97-AF65-F5344CB8AC3E}">
        <p14:creationId xmlns:p14="http://schemas.microsoft.com/office/powerpoint/2010/main" val="3425972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893647"/>
          </a:xfrm>
          <a:prstGeom prst="rect">
            <a:avLst/>
          </a:prstGeom>
          <a:noFill/>
        </p:spPr>
        <p:txBody>
          <a:bodyPr wrap="square">
            <a:spAutoFit/>
          </a:bodyPr>
          <a:lstStyle/>
          <a:p>
            <a:r>
              <a:rPr lang="ru-RU" sz="2400" b="1" dirty="0"/>
              <a:t>Фандрайзинг</a:t>
            </a:r>
          </a:p>
          <a:p>
            <a:endParaRPr lang="ru-RU" sz="2400" b="1" dirty="0"/>
          </a:p>
          <a:p>
            <a:r>
              <a:rPr lang="ru-RU" sz="2400" dirty="0"/>
              <a:t>Для реализации своей миссии НКО необходимо глубже погрузить подписчиков в вашу работу, рассказав об истоках проблемы, различных способах оказания помощи и </a:t>
            </a:r>
            <a:r>
              <a:rPr lang="ru-RU" sz="2400" b="1" dirty="0"/>
              <a:t>вкладе, который может сделать каждый.</a:t>
            </a:r>
          </a:p>
          <a:p>
            <a:endParaRPr lang="ru-RU" sz="2400" b="1" dirty="0"/>
          </a:p>
          <a:p>
            <a:r>
              <a:rPr lang="ru-RU" sz="2400" b="1" dirty="0"/>
              <a:t>Не пишите с позиции «мы помогаем, мы делаем», а лучше «вместе с вами», «благодаря вашей помощи», «с вашим участием мы смогли».</a:t>
            </a:r>
          </a:p>
        </p:txBody>
      </p:sp>
    </p:spTree>
    <p:extLst>
      <p:ext uri="{BB962C8B-B14F-4D97-AF65-F5344CB8AC3E}">
        <p14:creationId xmlns:p14="http://schemas.microsoft.com/office/powerpoint/2010/main" val="1847235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1815882"/>
          </a:xfrm>
          <a:prstGeom prst="rect">
            <a:avLst/>
          </a:prstGeom>
          <a:noFill/>
        </p:spPr>
        <p:txBody>
          <a:bodyPr wrap="square">
            <a:spAutoFit/>
          </a:bodyPr>
          <a:lstStyle/>
          <a:p>
            <a:r>
              <a:rPr lang="ru-RU" sz="2800" dirty="0"/>
              <a:t>Если вы информируете о каком-то проекте или о подопечном, в кульминации необходимо сообщить, что с ним происходит сейчас. </a:t>
            </a:r>
          </a:p>
        </p:txBody>
      </p:sp>
    </p:spTree>
    <p:extLst>
      <p:ext uri="{BB962C8B-B14F-4D97-AF65-F5344CB8AC3E}">
        <p14:creationId xmlns:p14="http://schemas.microsoft.com/office/powerpoint/2010/main" val="1887447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2246769"/>
          </a:xfrm>
          <a:prstGeom prst="rect">
            <a:avLst/>
          </a:prstGeom>
          <a:noFill/>
        </p:spPr>
        <p:txBody>
          <a:bodyPr wrap="square">
            <a:spAutoFit/>
          </a:bodyPr>
          <a:lstStyle/>
          <a:p>
            <a:r>
              <a:rPr lang="ru-RU" sz="2800" b="1" dirty="0"/>
              <a:t>Правильно заканчивайте текст</a:t>
            </a:r>
          </a:p>
          <a:p>
            <a:r>
              <a:rPr lang="ru-RU" sz="2800" dirty="0"/>
              <a:t>Если вы пишете новость, в конце текста лучше дать информационную справку о вашей организации или других упоминаемых проектах. </a:t>
            </a:r>
          </a:p>
        </p:txBody>
      </p:sp>
    </p:spTree>
    <p:extLst>
      <p:ext uri="{BB962C8B-B14F-4D97-AF65-F5344CB8AC3E}">
        <p14:creationId xmlns:p14="http://schemas.microsoft.com/office/powerpoint/2010/main" val="265945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046988"/>
          </a:xfrm>
          <a:prstGeom prst="rect">
            <a:avLst/>
          </a:prstGeom>
          <a:noFill/>
        </p:spPr>
        <p:txBody>
          <a:bodyPr wrap="square">
            <a:spAutoFit/>
          </a:bodyPr>
          <a:lstStyle/>
          <a:p>
            <a:r>
              <a:rPr lang="ru-RU" sz="2400" b="1" dirty="0"/>
              <a:t>Покажите результаты, завоевывайте доверие</a:t>
            </a:r>
          </a:p>
          <a:p>
            <a:endParaRPr lang="ru-RU" sz="2400" b="1" dirty="0"/>
          </a:p>
          <a:p>
            <a:r>
              <a:rPr lang="ru-RU" sz="2400" dirty="0"/>
              <a:t>- Пишите о результатах: что вы уже сделали своими силами!</a:t>
            </a:r>
          </a:p>
          <a:p>
            <a:endParaRPr lang="ru-RU" sz="2400" dirty="0"/>
          </a:p>
          <a:p>
            <a:r>
              <a:rPr lang="ru-RU" sz="2400" dirty="0"/>
              <a:t>- Один пост/текст =одна мысль/идея/решение проблемы.</a:t>
            </a:r>
          </a:p>
        </p:txBody>
      </p:sp>
    </p:spTree>
    <p:extLst>
      <p:ext uri="{BB962C8B-B14F-4D97-AF65-F5344CB8AC3E}">
        <p14:creationId xmlns:p14="http://schemas.microsoft.com/office/powerpoint/2010/main" val="4047553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154984"/>
          </a:xfrm>
          <a:prstGeom prst="rect">
            <a:avLst/>
          </a:prstGeom>
          <a:noFill/>
        </p:spPr>
        <p:txBody>
          <a:bodyPr wrap="square">
            <a:spAutoFit/>
          </a:bodyPr>
          <a:lstStyle/>
          <a:p>
            <a:r>
              <a:rPr lang="ru-RU" sz="2400" b="1" dirty="0"/>
              <a:t>Видео</a:t>
            </a:r>
          </a:p>
          <a:p>
            <a:endParaRPr lang="ru-RU" sz="2400" b="1" dirty="0"/>
          </a:p>
          <a:p>
            <a:r>
              <a:rPr lang="ru-RU" sz="2400" dirty="0"/>
              <a:t>Короткие видеоролики – до 30 сек./1 мин. в тренде.</a:t>
            </a:r>
          </a:p>
          <a:p>
            <a:r>
              <a:rPr lang="ru-RU" sz="2400" dirty="0"/>
              <a:t>Вертикальное видео – главный формат.</a:t>
            </a:r>
          </a:p>
          <a:p>
            <a:r>
              <a:rPr lang="ru-RU" sz="2400" dirty="0"/>
              <a:t>Профессиональные операторы, видеомонтажёры и </a:t>
            </a:r>
            <a:r>
              <a:rPr lang="ru-RU" sz="2400" dirty="0" err="1"/>
              <a:t>световики</a:t>
            </a:r>
            <a:r>
              <a:rPr lang="ru-RU" sz="2400" dirty="0"/>
              <a:t> для видео в таком формате не обязательны. </a:t>
            </a:r>
          </a:p>
          <a:p>
            <a:r>
              <a:rPr lang="ru-RU" sz="2400" dirty="0"/>
              <a:t>Достаточно смартфона, приложение для обработки видео и сценария, чтобы создавать видео.</a:t>
            </a:r>
          </a:p>
        </p:txBody>
      </p:sp>
    </p:spTree>
    <p:extLst>
      <p:ext uri="{BB962C8B-B14F-4D97-AF65-F5344CB8AC3E}">
        <p14:creationId xmlns:p14="http://schemas.microsoft.com/office/powerpoint/2010/main" val="2606175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785652"/>
          </a:xfrm>
          <a:prstGeom prst="rect">
            <a:avLst/>
          </a:prstGeom>
          <a:noFill/>
        </p:spPr>
        <p:txBody>
          <a:bodyPr wrap="square">
            <a:spAutoFit/>
          </a:bodyPr>
          <a:lstStyle/>
          <a:p>
            <a:r>
              <a:rPr lang="ru-RU" sz="2400" b="1" dirty="0"/>
              <a:t>Персонализация контента </a:t>
            </a:r>
          </a:p>
          <a:p>
            <a:endParaRPr lang="ru-RU" sz="2400" b="1" dirty="0"/>
          </a:p>
          <a:p>
            <a:r>
              <a:rPr lang="ru-RU" sz="2400" dirty="0"/>
              <a:t>Люди любят следить за людьми.</a:t>
            </a:r>
          </a:p>
          <a:p>
            <a:r>
              <a:rPr lang="ru-RU" sz="2400" dirty="0"/>
              <a:t>Официоз не для соцсетей!</a:t>
            </a:r>
          </a:p>
          <a:p>
            <a:r>
              <a:rPr lang="ru-RU" sz="2400" dirty="0"/>
              <a:t>Цель это тренда - показать, что у сообщества есть лицо, это не какая-то абстрактная “группа”, а команда людей, помогающая сделать жизнь одной группы людей лучше! </a:t>
            </a:r>
          </a:p>
          <a:p>
            <a:endParaRPr lang="ru-RU" sz="2400" b="1" dirty="0"/>
          </a:p>
          <a:p>
            <a:endParaRPr lang="ru-RU" sz="2400" b="1" dirty="0"/>
          </a:p>
        </p:txBody>
      </p:sp>
    </p:spTree>
    <p:extLst>
      <p:ext uri="{BB962C8B-B14F-4D97-AF65-F5344CB8AC3E}">
        <p14:creationId xmlns:p14="http://schemas.microsoft.com/office/powerpoint/2010/main" val="3688643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046988"/>
          </a:xfrm>
          <a:prstGeom prst="rect">
            <a:avLst/>
          </a:prstGeom>
          <a:noFill/>
        </p:spPr>
        <p:txBody>
          <a:bodyPr wrap="square">
            <a:spAutoFit/>
          </a:bodyPr>
          <a:lstStyle/>
          <a:p>
            <a:r>
              <a:rPr lang="ru-RU" sz="2400" b="1" dirty="0"/>
              <a:t>Будьте актуальными и оперативными</a:t>
            </a:r>
          </a:p>
          <a:p>
            <a:endParaRPr lang="ru-RU" sz="2400" b="1" dirty="0"/>
          </a:p>
          <a:p>
            <a:r>
              <a:rPr lang="ru-RU" sz="2400" dirty="0"/>
              <a:t>1. Пишите о том, что имеет отношение к актуальным событиям локальной местности;</a:t>
            </a:r>
          </a:p>
          <a:p>
            <a:r>
              <a:rPr lang="ru-RU" sz="2400" dirty="0"/>
              <a:t>2. Будьте первыми в донесении общественно важной информации.</a:t>
            </a:r>
          </a:p>
          <a:p>
            <a:endParaRPr lang="ru-RU" sz="2400" b="1" dirty="0"/>
          </a:p>
          <a:p>
            <a:endParaRPr lang="ru-RU" sz="2400" b="1" dirty="0"/>
          </a:p>
        </p:txBody>
      </p:sp>
    </p:spTree>
    <p:extLst>
      <p:ext uri="{BB962C8B-B14F-4D97-AF65-F5344CB8AC3E}">
        <p14:creationId xmlns:p14="http://schemas.microsoft.com/office/powerpoint/2010/main" val="88176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046988"/>
          </a:xfrm>
          <a:prstGeom prst="rect">
            <a:avLst/>
          </a:prstGeom>
          <a:noFill/>
        </p:spPr>
        <p:txBody>
          <a:bodyPr wrap="square">
            <a:spAutoFit/>
          </a:bodyPr>
          <a:lstStyle/>
          <a:p>
            <a:r>
              <a:rPr lang="ru-RU" sz="2400" b="1" dirty="0"/>
              <a:t>В тексте должно быть начало, середина и конец. </a:t>
            </a:r>
          </a:p>
          <a:p>
            <a:endParaRPr lang="ru-RU" sz="2400" b="1" dirty="0"/>
          </a:p>
          <a:p>
            <a:r>
              <a:rPr lang="ru-RU" sz="2400" dirty="0"/>
              <a:t>Людям легче воспринимать информацию, которую им подают в виде сюжета. </a:t>
            </a:r>
          </a:p>
          <a:p>
            <a:r>
              <a:rPr lang="ru-RU" sz="2400" dirty="0"/>
              <a:t>Обычно в завязке пишут о каком-то происшествии или событии, затем наступает кульминация и развязка.</a:t>
            </a:r>
          </a:p>
        </p:txBody>
      </p:sp>
    </p:spTree>
    <p:extLst>
      <p:ext uri="{BB962C8B-B14F-4D97-AF65-F5344CB8AC3E}">
        <p14:creationId xmlns:p14="http://schemas.microsoft.com/office/powerpoint/2010/main" val="757248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02310" cy="6723888"/>
          </a:xfrm>
          <a:prstGeom prst="rect">
            <a:avLst/>
          </a:prstGeom>
        </p:spPr>
      </p:pic>
      <p:sp>
        <p:nvSpPr>
          <p:cNvPr id="2" name="Заголовок 1"/>
          <p:cNvSpPr>
            <a:spLocks noGrp="1"/>
          </p:cNvSpPr>
          <p:nvPr>
            <p:ph type="title"/>
          </p:nvPr>
        </p:nvSpPr>
        <p:spPr>
          <a:xfrm>
            <a:off x="947928" y="4327525"/>
            <a:ext cx="10515600" cy="1325563"/>
          </a:xfrm>
        </p:spPr>
        <p:txBody>
          <a:bodyPr/>
          <a:lstStyle/>
          <a:p>
            <a:r>
              <a:rPr lang="ru-RU" dirty="0"/>
              <a:t>Какими соцсетями/мессенджерами вы пользуетесь по работе?</a:t>
            </a:r>
          </a:p>
        </p:txBody>
      </p:sp>
    </p:spTree>
    <p:extLst>
      <p:ext uri="{BB962C8B-B14F-4D97-AF65-F5344CB8AC3E}">
        <p14:creationId xmlns:p14="http://schemas.microsoft.com/office/powerpoint/2010/main" val="3265778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046988"/>
          </a:xfrm>
          <a:prstGeom prst="rect">
            <a:avLst/>
          </a:prstGeom>
          <a:noFill/>
        </p:spPr>
        <p:txBody>
          <a:bodyPr wrap="square">
            <a:spAutoFit/>
          </a:bodyPr>
          <a:lstStyle/>
          <a:p>
            <a:r>
              <a:rPr lang="ru-RU" sz="2400" b="1" dirty="0"/>
              <a:t>Как не надо писать:</a:t>
            </a:r>
          </a:p>
          <a:p>
            <a:endParaRPr lang="ru-RU" sz="2400" b="1" dirty="0"/>
          </a:p>
          <a:p>
            <a:pPr marL="342900" indent="-342900">
              <a:buFontTx/>
              <a:buChar char="-"/>
            </a:pPr>
            <a:r>
              <a:rPr lang="ru-RU" sz="2400" dirty="0"/>
              <a:t>Полотно неструктурированного текста, без абзацев</a:t>
            </a:r>
          </a:p>
          <a:p>
            <a:pPr marL="342900" indent="-342900">
              <a:buFontTx/>
              <a:buChar char="-"/>
            </a:pPr>
            <a:r>
              <a:rPr lang="ru-RU" sz="2400" dirty="0"/>
              <a:t>Длинные посты, не несущие ценность</a:t>
            </a:r>
          </a:p>
          <a:p>
            <a:pPr marL="342900" indent="-342900">
              <a:buFontTx/>
              <a:buChar char="-"/>
            </a:pPr>
            <a:r>
              <a:rPr lang="ru-RU" sz="2400" dirty="0"/>
              <a:t>Не используйтесь КАПСЛОК и много !!!!))))?????</a:t>
            </a:r>
          </a:p>
          <a:p>
            <a:pPr marL="342900" indent="-342900">
              <a:buFontTx/>
              <a:buChar char="-"/>
            </a:pPr>
            <a:endParaRPr lang="ru-RU" sz="2400" dirty="0"/>
          </a:p>
        </p:txBody>
      </p:sp>
    </p:spTree>
    <p:extLst>
      <p:ext uri="{BB962C8B-B14F-4D97-AF65-F5344CB8AC3E}">
        <p14:creationId xmlns:p14="http://schemas.microsoft.com/office/powerpoint/2010/main" val="922502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524315"/>
          </a:xfrm>
          <a:prstGeom prst="rect">
            <a:avLst/>
          </a:prstGeom>
          <a:noFill/>
        </p:spPr>
        <p:txBody>
          <a:bodyPr wrap="square">
            <a:spAutoFit/>
          </a:bodyPr>
          <a:lstStyle/>
          <a:p>
            <a:r>
              <a:rPr lang="ru-RU" sz="2400" b="1" dirty="0"/>
              <a:t>Как не надо писать:</a:t>
            </a:r>
          </a:p>
          <a:p>
            <a:endParaRPr lang="ru-RU" sz="2400" b="1" dirty="0"/>
          </a:p>
          <a:p>
            <a:pPr marL="342900" indent="-342900">
              <a:buFontTx/>
              <a:buChar char="-"/>
            </a:pPr>
            <a:r>
              <a:rPr lang="ru-RU" sz="2400" dirty="0"/>
              <a:t>Шаблонные посты, избитые и витиеватые фразы типа "Добро вам вернется", "Не проходите мимо!", "Подарим радость деткам!", "Да не оскудеет рука...", "Даже самая малая милостыня прощает множество грехов, поскольку </a:t>
            </a:r>
            <a:r>
              <a:rPr lang="ru-RU" sz="2400" dirty="0" err="1"/>
              <a:t>доброхотно</a:t>
            </a:r>
            <a:r>
              <a:rPr lang="ru-RU" sz="2400" dirty="0"/>
              <a:t> дающего любит Бог" или "Всегда на Руси люди были милосердны и отзывчивы" — это не работает! </a:t>
            </a:r>
          </a:p>
          <a:p>
            <a:pPr marL="342900" indent="-342900">
              <a:buFontTx/>
              <a:buChar char="-"/>
            </a:pPr>
            <a:endParaRPr lang="ru-RU" sz="2400" dirty="0"/>
          </a:p>
        </p:txBody>
      </p:sp>
    </p:spTree>
    <p:extLst>
      <p:ext uri="{BB962C8B-B14F-4D97-AF65-F5344CB8AC3E}">
        <p14:creationId xmlns:p14="http://schemas.microsoft.com/office/powerpoint/2010/main" val="3107428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2677656"/>
          </a:xfrm>
          <a:prstGeom prst="rect">
            <a:avLst/>
          </a:prstGeom>
          <a:noFill/>
        </p:spPr>
        <p:txBody>
          <a:bodyPr wrap="square">
            <a:spAutoFit/>
          </a:bodyPr>
          <a:lstStyle/>
          <a:p>
            <a:r>
              <a:rPr lang="ru-RU" sz="2400" b="1" dirty="0"/>
              <a:t>Как не надо писать:</a:t>
            </a:r>
          </a:p>
          <a:p>
            <a:endParaRPr lang="ru-RU" sz="2400" b="1" dirty="0"/>
          </a:p>
          <a:p>
            <a:pPr marL="342900" indent="-342900">
              <a:buFontTx/>
              <a:buChar char="-"/>
            </a:pPr>
            <a:r>
              <a:rPr lang="ru-RU" sz="2400" dirty="0"/>
              <a:t>Избегайте канцеляризмов </a:t>
            </a:r>
          </a:p>
          <a:p>
            <a:r>
              <a:rPr lang="ru-RU" sz="2400" dirty="0"/>
              <a:t>Характерные для официальных документов слова («является», «в рамках проекта», «согласно») мешают понять смысл текста.</a:t>
            </a:r>
          </a:p>
          <a:p>
            <a:pPr marL="342900" indent="-342900">
              <a:buFontTx/>
              <a:buChar char="-"/>
            </a:pPr>
            <a:endParaRPr lang="ru-RU" sz="2400" dirty="0"/>
          </a:p>
        </p:txBody>
      </p:sp>
    </p:spTree>
    <p:extLst>
      <p:ext uri="{BB962C8B-B14F-4D97-AF65-F5344CB8AC3E}">
        <p14:creationId xmlns:p14="http://schemas.microsoft.com/office/powerpoint/2010/main" val="269700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893647"/>
          </a:xfrm>
          <a:prstGeom prst="rect">
            <a:avLst/>
          </a:prstGeom>
          <a:noFill/>
        </p:spPr>
        <p:txBody>
          <a:bodyPr wrap="square">
            <a:spAutoFit/>
          </a:bodyPr>
          <a:lstStyle/>
          <a:p>
            <a:r>
              <a:rPr lang="ru-RU" sz="2400" b="1" dirty="0"/>
              <a:t>Как не надо писать:</a:t>
            </a:r>
          </a:p>
          <a:p>
            <a:endParaRPr lang="ru-RU" sz="2400" b="1" dirty="0"/>
          </a:p>
          <a:p>
            <a:pPr marL="342900" indent="-342900">
              <a:buFontTx/>
              <a:buChar char="-"/>
            </a:pPr>
            <a:r>
              <a:rPr lang="ru-RU" sz="2400" dirty="0"/>
              <a:t>Старайтесь избегать эпитетов, превосходящей лексики</a:t>
            </a:r>
          </a:p>
          <a:p>
            <a:pPr marL="342900" indent="-342900">
              <a:buFontTx/>
              <a:buChar char="-"/>
            </a:pPr>
            <a:r>
              <a:rPr lang="ru-RU" sz="2400" dirty="0"/>
              <a:t>Эпитеты отвлекают людей от главной мысли и мешают понять, чего вы от них хотите. </a:t>
            </a:r>
          </a:p>
          <a:p>
            <a:pPr marL="342900" indent="-342900">
              <a:buFontTx/>
              <a:buChar char="-"/>
            </a:pPr>
            <a:r>
              <a:rPr lang="ru-RU" sz="2400" dirty="0"/>
              <a:t>Превосходящая лексика - это использование слов, которые выходят за рамки обычного словарного запаса и придают тексту более выразительный и красочный характер.</a:t>
            </a:r>
          </a:p>
          <a:p>
            <a:pPr marL="342900" indent="-342900">
              <a:buFontTx/>
              <a:buChar char="-"/>
            </a:pPr>
            <a:endParaRPr lang="ru-RU" sz="2400" dirty="0"/>
          </a:p>
        </p:txBody>
      </p:sp>
    </p:spTree>
    <p:extLst>
      <p:ext uri="{BB962C8B-B14F-4D97-AF65-F5344CB8AC3E}">
        <p14:creationId xmlns:p14="http://schemas.microsoft.com/office/powerpoint/2010/main" val="2970180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3" name="Рисунок 2">
            <a:extLst>
              <a:ext uri="{FF2B5EF4-FFF2-40B4-BE49-F238E27FC236}">
                <a16:creationId xmlns:a16="http://schemas.microsoft.com/office/drawing/2014/main" id="{5B12DA49-CF4C-F298-E4A9-BE9189B1EAB4}"/>
              </a:ext>
            </a:extLst>
          </p:cNvPr>
          <p:cNvPicPr>
            <a:picLocks noChangeAspect="1"/>
          </p:cNvPicPr>
          <p:nvPr/>
        </p:nvPicPr>
        <p:blipFill>
          <a:blip r:embed="rId4"/>
          <a:stretch>
            <a:fillRect/>
          </a:stretch>
        </p:blipFill>
        <p:spPr>
          <a:xfrm>
            <a:off x="1167800" y="1280541"/>
            <a:ext cx="4914900" cy="4286250"/>
          </a:xfrm>
          <a:prstGeom prst="rect">
            <a:avLst/>
          </a:prstGeom>
        </p:spPr>
      </p:pic>
    </p:spTree>
    <p:extLst>
      <p:ext uri="{BB962C8B-B14F-4D97-AF65-F5344CB8AC3E}">
        <p14:creationId xmlns:p14="http://schemas.microsoft.com/office/powerpoint/2010/main" val="1519154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416320"/>
          </a:xfrm>
          <a:prstGeom prst="rect">
            <a:avLst/>
          </a:prstGeom>
          <a:noFill/>
        </p:spPr>
        <p:txBody>
          <a:bodyPr wrap="square">
            <a:spAutoFit/>
          </a:bodyPr>
          <a:lstStyle/>
          <a:p>
            <a:r>
              <a:rPr lang="ru-RU" sz="2400" b="1" dirty="0"/>
              <a:t>Самопроверка</a:t>
            </a:r>
          </a:p>
          <a:p>
            <a:endParaRPr lang="ru-RU" sz="2400" b="1" dirty="0"/>
          </a:p>
          <a:p>
            <a:r>
              <a:rPr lang="ru-RU" sz="2400" dirty="0"/>
              <a:t>- Прочитайте текст. Получилось с первого раза без запинки? Нет? Упрощаем текст</a:t>
            </a:r>
          </a:p>
          <a:p>
            <a:r>
              <a:rPr lang="ru-RU" sz="2400" dirty="0"/>
              <a:t>- Вы бы хотели им поделиться? Есть сомнение… Переписываем.</a:t>
            </a:r>
          </a:p>
          <a:p>
            <a:r>
              <a:rPr lang="ru-RU" sz="2400" dirty="0"/>
              <a:t>- В тексте есть что-то новое/ценное/предлагает решение проблемы? Нет? Добавляйте!</a:t>
            </a:r>
          </a:p>
        </p:txBody>
      </p:sp>
    </p:spTree>
    <p:extLst>
      <p:ext uri="{BB962C8B-B14F-4D97-AF65-F5344CB8AC3E}">
        <p14:creationId xmlns:p14="http://schemas.microsoft.com/office/powerpoint/2010/main" val="877647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9986058" cy="4154984"/>
          </a:xfrm>
          <a:prstGeom prst="rect">
            <a:avLst/>
          </a:prstGeom>
          <a:noFill/>
        </p:spPr>
        <p:txBody>
          <a:bodyPr wrap="square">
            <a:spAutoFit/>
          </a:bodyPr>
          <a:lstStyle/>
          <a:p>
            <a:r>
              <a:rPr lang="ru-RU" sz="2400" dirty="0"/>
              <a:t>Наши ПРАЗДНИКИ!!</a:t>
            </a:r>
          </a:p>
          <a:p>
            <a:r>
              <a:rPr lang="ru-RU" sz="2400" dirty="0"/>
              <a:t>Друзья, мы приняли участие в праздновании Дня семьи, любви и верности. Праздник был организован при непосредственном участии организацией… На территории усадьбы дети и взрослые хорошо провели время, поиграли, принимали участие в мастер-классах с целью научится чему-то новому. Глава района выступил с обращение ко всем собравшимся, поблагодарил организаторов, подарил цветы семейным парам, отметившим 50-летие с дня свадьбы. На этой неделе также прошло празднование Дня города. Данный праздник получился шумным, ярким, веселым. Смотрите фото.</a:t>
            </a:r>
          </a:p>
          <a:p>
            <a:endParaRPr lang="ru-RU" sz="2400" dirty="0"/>
          </a:p>
        </p:txBody>
      </p:sp>
    </p:spTree>
    <p:extLst>
      <p:ext uri="{BB962C8B-B14F-4D97-AF65-F5344CB8AC3E}">
        <p14:creationId xmlns:p14="http://schemas.microsoft.com/office/powerpoint/2010/main" val="4146103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9986058" cy="4216539"/>
          </a:xfrm>
          <a:prstGeom prst="rect">
            <a:avLst/>
          </a:prstGeom>
          <a:noFill/>
        </p:spPr>
        <p:txBody>
          <a:bodyPr wrap="square">
            <a:spAutoFit/>
          </a:bodyPr>
          <a:lstStyle/>
          <a:p>
            <a:pPr marL="88900" indent="0">
              <a:buNone/>
            </a:pPr>
            <a:r>
              <a:rPr lang="ru-RU" strike="sngStrike" dirty="0"/>
              <a:t>Наши праздники </a:t>
            </a:r>
            <a:r>
              <a:rPr lang="ru-RU" sz="2400" dirty="0"/>
              <a:t>День семьи, любви и верности в Камышине</a:t>
            </a:r>
          </a:p>
          <a:p>
            <a:pPr marL="88900" indent="0">
              <a:buNone/>
            </a:pPr>
            <a:r>
              <a:rPr lang="ru-RU" strike="sngStrike" dirty="0"/>
              <a:t>Мы приняли участие в праздновании Дня семьи, любви и верности. Праздник был организован организацией… </a:t>
            </a:r>
          </a:p>
          <a:p>
            <a:pPr marL="88900" indent="0">
              <a:buNone/>
            </a:pPr>
            <a:r>
              <a:rPr lang="ru-RU" sz="2000" dirty="0">
                <a:highlight>
                  <a:srgbClr val="FFFF00"/>
                </a:highlight>
              </a:rPr>
              <a:t>Праздник прошел на территории усадьбы… Дети прошли квест и узнали о святых Петре и Февронии, водили хороводы. Взрослые научились плести венки из ромашек и печь пряники из натурального меда. </a:t>
            </a:r>
          </a:p>
          <a:p>
            <a:pPr marL="88900" indent="0">
              <a:buNone/>
            </a:pPr>
            <a:r>
              <a:rPr lang="ru-RU" sz="2000" dirty="0">
                <a:highlight>
                  <a:srgbClr val="FFFF00"/>
                </a:highlight>
              </a:rPr>
              <a:t>Михаил Юрьевич </a:t>
            </a:r>
            <a:r>
              <a:rPr lang="ru-RU" sz="2000" dirty="0" err="1">
                <a:highlight>
                  <a:srgbClr val="FFFF00"/>
                </a:highlight>
              </a:rPr>
              <a:t>Полыванов</a:t>
            </a:r>
            <a:endParaRPr lang="ru-RU" sz="2000" dirty="0">
              <a:highlight>
                <a:srgbClr val="FFFF00"/>
              </a:highlight>
            </a:endParaRPr>
          </a:p>
          <a:p>
            <a:pPr marL="88900" indent="0">
              <a:buNone/>
            </a:pPr>
            <a:r>
              <a:rPr lang="ru-RU" strike="sngStrike" dirty="0"/>
              <a:t>На территории усадьбы дети и взрослые хорошо проверили, поиграли, принимали участие в мастер-классах. Глава района выступил с обращение ко всем собравшимся, поблагодарил организаторов, </a:t>
            </a:r>
            <a:r>
              <a:rPr lang="ru-RU" sz="2000" dirty="0">
                <a:highlight>
                  <a:srgbClr val="FFFF00"/>
                </a:highlight>
              </a:rPr>
              <a:t>подарил цветы семейным парам, отметившим 50-летие с дня свадьбы. </a:t>
            </a:r>
            <a:r>
              <a:rPr lang="ru-RU" strike="sngStrike" dirty="0"/>
              <a:t>На этой неделе также прошло празднование Дня города. Праздник получился шумным, ярким, веселым. Смотрите фото.</a:t>
            </a:r>
          </a:p>
          <a:p>
            <a:pPr marL="88900" indent="0">
              <a:buNone/>
            </a:pPr>
            <a:r>
              <a:rPr lang="ru-RU" dirty="0">
                <a:highlight>
                  <a:srgbClr val="FFFF00"/>
                </a:highlight>
              </a:rPr>
              <a:t>Лариса Захаровна с Никодимом Сергеевичем прожили 52 года. (История их любви)</a:t>
            </a:r>
          </a:p>
          <a:p>
            <a:pPr marL="88900" indent="0">
              <a:buNone/>
            </a:pPr>
            <a:r>
              <a:rPr lang="ru-RU" dirty="0">
                <a:highlight>
                  <a:srgbClr val="FFFF00"/>
                </a:highlight>
              </a:rPr>
              <a:t>Желаем вам встретить золотой юбилей в любви!  </a:t>
            </a:r>
          </a:p>
        </p:txBody>
      </p:sp>
    </p:spTree>
    <p:extLst>
      <p:ext uri="{BB962C8B-B14F-4D97-AF65-F5344CB8AC3E}">
        <p14:creationId xmlns:p14="http://schemas.microsoft.com/office/powerpoint/2010/main" val="3987406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a:extLst>
              <a:ext uri="{FF2B5EF4-FFF2-40B4-BE49-F238E27FC236}">
                <a16:creationId xmlns:a16="http://schemas.microsoft.com/office/drawing/2014/main" id="{53F81187-C431-6F00-4D03-E12DB37D0580}"/>
              </a:ext>
            </a:extLst>
          </p:cNvPr>
          <p:cNvPicPr>
            <a:picLocks noChangeAspect="1"/>
          </p:cNvPicPr>
          <p:nvPr/>
        </p:nvPicPr>
        <p:blipFill>
          <a:blip r:embed="rId3"/>
          <a:stretch>
            <a:fillRect/>
          </a:stretch>
        </p:blipFill>
        <p:spPr>
          <a:xfrm>
            <a:off x="857612" y="1175795"/>
            <a:ext cx="5114925" cy="4991100"/>
          </a:xfrm>
          <a:prstGeom prst="rect">
            <a:avLst/>
          </a:prstGeom>
        </p:spPr>
      </p:pic>
    </p:spTree>
    <p:extLst>
      <p:ext uri="{BB962C8B-B14F-4D97-AF65-F5344CB8AC3E}">
        <p14:creationId xmlns:p14="http://schemas.microsoft.com/office/powerpoint/2010/main" val="2556339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9986058" cy="1569660"/>
          </a:xfrm>
          <a:prstGeom prst="rect">
            <a:avLst/>
          </a:prstGeom>
          <a:noFill/>
        </p:spPr>
        <p:txBody>
          <a:bodyPr wrap="square">
            <a:spAutoFit/>
          </a:bodyPr>
          <a:lstStyle/>
          <a:p>
            <a:r>
              <a:rPr lang="ru-RU" sz="2400" b="1" dirty="0"/>
              <a:t>Визуализация</a:t>
            </a:r>
          </a:p>
          <a:p>
            <a:endParaRPr lang="ru-RU" sz="2400" dirty="0"/>
          </a:p>
          <a:p>
            <a:pPr marL="342900" indent="-342900">
              <a:buFontTx/>
              <a:buChar char="-"/>
            </a:pPr>
            <a:r>
              <a:rPr lang="ru-RU" sz="2400" dirty="0"/>
              <a:t>Подберите яркое, эмоциональное фото или короткое интересное видео</a:t>
            </a:r>
          </a:p>
          <a:p>
            <a:pPr marL="342900" indent="-342900">
              <a:buFontTx/>
              <a:buChar char="-"/>
            </a:pPr>
            <a:endParaRPr lang="ru-RU" sz="2400" dirty="0"/>
          </a:p>
        </p:txBody>
      </p:sp>
    </p:spTree>
    <p:extLst>
      <p:ext uri="{BB962C8B-B14F-4D97-AF65-F5344CB8AC3E}">
        <p14:creationId xmlns:p14="http://schemas.microsoft.com/office/powerpoint/2010/main" val="181544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3" name="Picture 2">
            <a:extLst>
              <a:ext uri="{FF2B5EF4-FFF2-40B4-BE49-F238E27FC236}">
                <a16:creationId xmlns:a16="http://schemas.microsoft.com/office/drawing/2014/main" id="{7A887030-04C1-7A31-A8C3-E795040EE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700" y="1002305"/>
            <a:ext cx="9144000" cy="503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18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3" name="Рисунок 2">
            <a:extLst>
              <a:ext uri="{FF2B5EF4-FFF2-40B4-BE49-F238E27FC236}">
                <a16:creationId xmlns:a16="http://schemas.microsoft.com/office/drawing/2014/main" id="{B7E53C40-8DFE-E011-A666-5A720AC1B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37" y="1276555"/>
            <a:ext cx="6770289" cy="5030625"/>
          </a:xfrm>
          <a:prstGeom prst="rect">
            <a:avLst/>
          </a:prstGeom>
        </p:spPr>
      </p:pic>
    </p:spTree>
    <p:extLst>
      <p:ext uri="{BB962C8B-B14F-4D97-AF65-F5344CB8AC3E}">
        <p14:creationId xmlns:p14="http://schemas.microsoft.com/office/powerpoint/2010/main" val="3382862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a:extLst>
              <a:ext uri="{FF2B5EF4-FFF2-40B4-BE49-F238E27FC236}">
                <a16:creationId xmlns:a16="http://schemas.microsoft.com/office/drawing/2014/main" id="{61DBF66F-B5F7-D635-33D0-D8E315BD4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537" y="1633273"/>
            <a:ext cx="7321579" cy="4661406"/>
          </a:xfrm>
          <a:prstGeom prst="rect">
            <a:avLst/>
          </a:prstGeom>
        </p:spPr>
      </p:pic>
      <p:sp>
        <p:nvSpPr>
          <p:cNvPr id="5" name="Стрелка вправо 7">
            <a:extLst>
              <a:ext uri="{FF2B5EF4-FFF2-40B4-BE49-F238E27FC236}">
                <a16:creationId xmlns:a16="http://schemas.microsoft.com/office/drawing/2014/main" id="{1CB3A59A-6163-DDF8-FB15-CB54D26BF29B}"/>
              </a:ext>
            </a:extLst>
          </p:cNvPr>
          <p:cNvSpPr/>
          <p:nvPr/>
        </p:nvSpPr>
        <p:spPr>
          <a:xfrm>
            <a:off x="2434824" y="2023751"/>
            <a:ext cx="540060"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a:p>
        </p:txBody>
      </p:sp>
      <p:sp>
        <p:nvSpPr>
          <p:cNvPr id="6" name="Заголовок 1">
            <a:extLst>
              <a:ext uri="{FF2B5EF4-FFF2-40B4-BE49-F238E27FC236}">
                <a16:creationId xmlns:a16="http://schemas.microsoft.com/office/drawing/2014/main" id="{6E5888CB-CCB3-E7B9-6B67-4A72795ED6F4}"/>
              </a:ext>
            </a:extLst>
          </p:cNvPr>
          <p:cNvSpPr txBox="1">
            <a:spLocks/>
          </p:cNvSpPr>
          <p:nvPr/>
        </p:nvSpPr>
        <p:spPr>
          <a:xfrm>
            <a:off x="632339" y="2948426"/>
            <a:ext cx="1874138" cy="961147"/>
          </a:xfrm>
          <a:prstGeom prst="rect">
            <a:avLst/>
          </a:prstGeom>
        </p:spPr>
        <p:txBody>
          <a:bodyPr vert="horz" lIns="68580" tIns="34290" rIns="68580" bIns="34290" rtlCol="0" anchor="ctr">
            <a:norm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ru-RU" sz="1800" dirty="0"/>
              <a:t>Тизер (яркая</a:t>
            </a:r>
          </a:p>
          <a:p>
            <a:r>
              <a:rPr lang="ru-RU" sz="1800" dirty="0"/>
              <a:t>Картинка +</a:t>
            </a:r>
          </a:p>
          <a:p>
            <a:r>
              <a:rPr lang="ru-RU" sz="1800" dirty="0"/>
              <a:t>Призыв)</a:t>
            </a:r>
          </a:p>
        </p:txBody>
      </p:sp>
      <p:sp>
        <p:nvSpPr>
          <p:cNvPr id="7" name="Стрелка вправо 12">
            <a:extLst>
              <a:ext uri="{FF2B5EF4-FFF2-40B4-BE49-F238E27FC236}">
                <a16:creationId xmlns:a16="http://schemas.microsoft.com/office/drawing/2014/main" id="{435EAC52-5094-5C10-11E9-D4D373B4D06A}"/>
              </a:ext>
            </a:extLst>
          </p:cNvPr>
          <p:cNvSpPr/>
          <p:nvPr/>
        </p:nvSpPr>
        <p:spPr>
          <a:xfrm>
            <a:off x="2506477" y="3992173"/>
            <a:ext cx="540060" cy="378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a:p>
        </p:txBody>
      </p:sp>
      <p:sp>
        <p:nvSpPr>
          <p:cNvPr id="8" name="Заголовок 1">
            <a:extLst>
              <a:ext uri="{FF2B5EF4-FFF2-40B4-BE49-F238E27FC236}">
                <a16:creationId xmlns:a16="http://schemas.microsoft.com/office/drawing/2014/main" id="{4973F269-25D8-64DE-FF75-530A76C09A4E}"/>
              </a:ext>
            </a:extLst>
          </p:cNvPr>
          <p:cNvSpPr txBox="1">
            <a:spLocks/>
          </p:cNvSpPr>
          <p:nvPr/>
        </p:nvSpPr>
        <p:spPr>
          <a:xfrm>
            <a:off x="752168" y="1858537"/>
            <a:ext cx="1589882" cy="961147"/>
          </a:xfrm>
          <a:prstGeom prst="rect">
            <a:avLst/>
          </a:prstGeom>
        </p:spPr>
        <p:txBody>
          <a:bodyPr vert="horz" lIns="68580" tIns="34290" rIns="68580" bIns="34290" rtlCol="0" anchor="ctr">
            <a:norm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ru-RU" sz="1800" dirty="0"/>
              <a:t>Призыв к действию</a:t>
            </a:r>
            <a:r>
              <a:rPr lang="en-US" sz="1800" dirty="0"/>
              <a:t> </a:t>
            </a:r>
            <a:r>
              <a:rPr lang="ru-RU" sz="1800" dirty="0"/>
              <a:t>+ целевая ссылка</a:t>
            </a:r>
          </a:p>
        </p:txBody>
      </p:sp>
    </p:spTree>
    <p:extLst>
      <p:ext uri="{BB962C8B-B14F-4D97-AF65-F5344CB8AC3E}">
        <p14:creationId xmlns:p14="http://schemas.microsoft.com/office/powerpoint/2010/main" val="2404900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524315"/>
          </a:xfrm>
          <a:prstGeom prst="rect">
            <a:avLst/>
          </a:prstGeom>
          <a:noFill/>
        </p:spPr>
        <p:txBody>
          <a:bodyPr wrap="square">
            <a:spAutoFit/>
          </a:bodyPr>
          <a:lstStyle/>
          <a:p>
            <a:r>
              <a:rPr lang="ru-RU" sz="2400" b="1" dirty="0"/>
              <a:t>Приложения для обработки видео/монтажа</a:t>
            </a:r>
          </a:p>
          <a:p>
            <a:endParaRPr lang="ru-RU" sz="2400" b="1" dirty="0"/>
          </a:p>
          <a:p>
            <a:pPr marL="457200" indent="-457200">
              <a:buAutoNum type="arabicPeriod"/>
            </a:pPr>
            <a:r>
              <a:rPr lang="ru-RU" sz="2400" dirty="0"/>
              <a:t>Мобильные:</a:t>
            </a:r>
          </a:p>
          <a:p>
            <a:pPr marL="342900" indent="-342900">
              <a:buFontTx/>
              <a:buChar char="-"/>
            </a:pPr>
            <a:r>
              <a:rPr lang="ru-RU" sz="2400" dirty="0" err="1"/>
              <a:t>InShot</a:t>
            </a:r>
            <a:endParaRPr lang="ru-RU" sz="2400" dirty="0"/>
          </a:p>
          <a:p>
            <a:pPr marL="342900" indent="-342900">
              <a:buFontTx/>
              <a:buChar char="-"/>
            </a:pPr>
            <a:r>
              <a:rPr lang="en-US" sz="2400" dirty="0" err="1"/>
              <a:t>CapCut</a:t>
            </a:r>
            <a:r>
              <a:rPr lang="en-US" sz="2400" dirty="0"/>
              <a:t> (</a:t>
            </a:r>
            <a:r>
              <a:rPr lang="ru-RU" sz="2400" dirty="0"/>
              <a:t>субтитры)</a:t>
            </a:r>
          </a:p>
          <a:p>
            <a:pPr marL="342900" indent="-342900">
              <a:buFontTx/>
              <a:buChar char="-"/>
            </a:pPr>
            <a:r>
              <a:rPr lang="en-US" sz="2400" dirty="0"/>
              <a:t>Go Pro </a:t>
            </a:r>
            <a:r>
              <a:rPr lang="en-US" sz="2400" dirty="0" err="1"/>
              <a:t>Quik</a:t>
            </a:r>
            <a:endParaRPr lang="ru-RU" sz="2400" dirty="0"/>
          </a:p>
          <a:p>
            <a:pPr marL="342900" indent="-342900">
              <a:buFontTx/>
              <a:buChar char="-"/>
            </a:pPr>
            <a:r>
              <a:rPr lang="en-US" sz="2400" dirty="0"/>
              <a:t>VN</a:t>
            </a:r>
            <a:endParaRPr lang="ru-RU" sz="2400" dirty="0"/>
          </a:p>
          <a:p>
            <a:r>
              <a:rPr lang="ru-RU" sz="2400" dirty="0"/>
              <a:t>2. Для компьютера:</a:t>
            </a:r>
          </a:p>
          <a:p>
            <a:pPr marL="342900" indent="-342900">
              <a:buFontTx/>
              <a:buChar char="-"/>
            </a:pPr>
            <a:r>
              <a:rPr lang="en-US" sz="2400" dirty="0"/>
              <a:t>Supa</a:t>
            </a:r>
          </a:p>
          <a:p>
            <a:pPr marL="342900" indent="-342900">
              <a:buFontTx/>
              <a:buChar char="-"/>
            </a:pPr>
            <a:r>
              <a:rPr lang="en-US" sz="2400" dirty="0"/>
              <a:t>Movavi Video Editor</a:t>
            </a:r>
          </a:p>
          <a:p>
            <a:pPr marL="342900" indent="-342900">
              <a:buFontTx/>
              <a:buChar char="-"/>
            </a:pPr>
            <a:r>
              <a:rPr lang="en-US" sz="2400" dirty="0" err="1"/>
              <a:t>CapCut</a:t>
            </a:r>
            <a:r>
              <a:rPr lang="en-US" sz="2400" dirty="0"/>
              <a:t> </a:t>
            </a:r>
          </a:p>
        </p:txBody>
      </p:sp>
    </p:spTree>
    <p:extLst>
      <p:ext uri="{BB962C8B-B14F-4D97-AF65-F5344CB8AC3E}">
        <p14:creationId xmlns:p14="http://schemas.microsoft.com/office/powerpoint/2010/main" val="1672905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154984"/>
          </a:xfrm>
          <a:prstGeom prst="rect">
            <a:avLst/>
          </a:prstGeom>
          <a:noFill/>
        </p:spPr>
        <p:txBody>
          <a:bodyPr wrap="square">
            <a:spAutoFit/>
          </a:bodyPr>
          <a:lstStyle/>
          <a:p>
            <a:r>
              <a:rPr lang="ru-RU" sz="2400" b="1" dirty="0"/>
              <a:t>Приложения для обработки фото/дизайна</a:t>
            </a:r>
          </a:p>
          <a:p>
            <a:endParaRPr lang="ru-RU" sz="2400" b="1" dirty="0"/>
          </a:p>
          <a:p>
            <a:pPr marL="457200" indent="-457200">
              <a:buAutoNum type="arabicPeriod"/>
            </a:pPr>
            <a:r>
              <a:rPr lang="ru-RU" sz="2400" dirty="0"/>
              <a:t>Мобильные:</a:t>
            </a:r>
          </a:p>
          <a:p>
            <a:pPr marL="342900" indent="-342900">
              <a:buFontTx/>
              <a:buChar char="-"/>
            </a:pPr>
            <a:r>
              <a:rPr lang="en-US" sz="2400" dirty="0"/>
              <a:t>Snapseed</a:t>
            </a:r>
          </a:p>
          <a:p>
            <a:pPr marL="342900" indent="-342900">
              <a:buFontTx/>
              <a:buChar char="-"/>
            </a:pPr>
            <a:r>
              <a:rPr lang="en-US" sz="2400" dirty="0" err="1"/>
              <a:t>PicsArt</a:t>
            </a:r>
            <a:endParaRPr lang="en-US" sz="2400" dirty="0"/>
          </a:p>
          <a:p>
            <a:pPr marL="342900" indent="-342900">
              <a:buFontTx/>
              <a:buChar char="-"/>
            </a:pPr>
            <a:r>
              <a:rPr lang="en-US" sz="2400" dirty="0"/>
              <a:t>VSCO </a:t>
            </a:r>
          </a:p>
          <a:p>
            <a:r>
              <a:rPr lang="ru-RU" sz="2400" dirty="0"/>
              <a:t>2. Для компьютера:</a:t>
            </a:r>
          </a:p>
          <a:p>
            <a:pPr marL="342900" indent="-342900">
              <a:buFontTx/>
              <a:buChar char="-"/>
            </a:pPr>
            <a:r>
              <a:rPr lang="en-US" sz="2400" dirty="0"/>
              <a:t>Canva</a:t>
            </a:r>
          </a:p>
          <a:p>
            <a:pPr marL="342900" indent="-342900">
              <a:buFontTx/>
              <a:buChar char="-"/>
            </a:pPr>
            <a:r>
              <a:rPr lang="en-US" sz="2400" dirty="0" err="1"/>
              <a:t>Crello</a:t>
            </a:r>
            <a:endParaRPr lang="ru-RU" sz="2400" dirty="0"/>
          </a:p>
          <a:p>
            <a:pPr marL="342900" indent="-342900">
              <a:buFontTx/>
              <a:buChar char="-"/>
            </a:pPr>
            <a:r>
              <a:rPr lang="en-US" sz="2400" dirty="0"/>
              <a:t>Movavi</a:t>
            </a:r>
          </a:p>
          <a:p>
            <a:pPr marL="342900" indent="-342900">
              <a:buFontTx/>
              <a:buChar char="-"/>
            </a:pPr>
            <a:r>
              <a:rPr lang="en-US" sz="2400" dirty="0" err="1"/>
              <a:t>Pixlr</a:t>
            </a:r>
            <a:endParaRPr lang="ru-RU" sz="2400" dirty="0"/>
          </a:p>
        </p:txBody>
      </p:sp>
    </p:spTree>
    <p:extLst>
      <p:ext uri="{BB962C8B-B14F-4D97-AF65-F5344CB8AC3E}">
        <p14:creationId xmlns:p14="http://schemas.microsoft.com/office/powerpoint/2010/main" val="3223966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524315"/>
          </a:xfrm>
          <a:prstGeom prst="rect">
            <a:avLst/>
          </a:prstGeom>
          <a:noFill/>
        </p:spPr>
        <p:txBody>
          <a:bodyPr wrap="square">
            <a:spAutoFit/>
          </a:bodyPr>
          <a:lstStyle/>
          <a:p>
            <a:r>
              <a:rPr lang="ru-RU" sz="2400" b="1" dirty="0"/>
              <a:t>Приложения для работы с текстами/редактирования</a:t>
            </a:r>
          </a:p>
          <a:p>
            <a:endParaRPr lang="ru-RU" sz="2400" b="1" dirty="0"/>
          </a:p>
          <a:p>
            <a:r>
              <a:rPr lang="en-US" sz="2400" dirty="0">
                <a:hlinkClick r:id="rId4"/>
              </a:rPr>
              <a:t>https://advego.com/text/</a:t>
            </a:r>
            <a:r>
              <a:rPr lang="ru-RU" sz="2400" dirty="0"/>
              <a:t> </a:t>
            </a:r>
          </a:p>
          <a:p>
            <a:r>
              <a:rPr lang="ru-RU" sz="2400" dirty="0"/>
              <a:t>Сервис осуществляет быструю или полную проверку статьи на уникальность, предоставляет все найденные источники заимствований, а также позволит выбрать между проверкой через Google или «Яндекс», исключить выбранные сайты и увидеть проведенный рерайт в процентах. </a:t>
            </a:r>
          </a:p>
          <a:p>
            <a:endParaRPr lang="ru-RU" sz="2400" b="1" dirty="0"/>
          </a:p>
        </p:txBody>
      </p:sp>
    </p:spTree>
    <p:extLst>
      <p:ext uri="{BB962C8B-B14F-4D97-AF65-F5344CB8AC3E}">
        <p14:creationId xmlns:p14="http://schemas.microsoft.com/office/powerpoint/2010/main" val="1899527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4524315"/>
          </a:xfrm>
          <a:prstGeom prst="rect">
            <a:avLst/>
          </a:prstGeom>
          <a:noFill/>
        </p:spPr>
        <p:txBody>
          <a:bodyPr wrap="square">
            <a:spAutoFit/>
          </a:bodyPr>
          <a:lstStyle/>
          <a:p>
            <a:r>
              <a:rPr lang="ru-RU" sz="2400" b="1" dirty="0"/>
              <a:t>Приложения для работы с текстами/редактирования</a:t>
            </a:r>
          </a:p>
          <a:p>
            <a:endParaRPr lang="ru-RU" sz="2400" b="1" dirty="0"/>
          </a:p>
          <a:p>
            <a:r>
              <a:rPr lang="ru-RU" sz="2400" dirty="0"/>
              <a:t>«Главред» </a:t>
            </a:r>
            <a:r>
              <a:rPr lang="en-US" sz="2400" dirty="0">
                <a:hlinkClick r:id="rId4"/>
              </a:rPr>
              <a:t>https://glvrd.ru/</a:t>
            </a:r>
            <a:r>
              <a:rPr lang="ru-RU" sz="2400" dirty="0"/>
              <a:t>  – это отличное решение для тех, кто хочет повысить уровень читаемости своего текста и вернуть ему качественный информационный стиль. С ним статья не будет перегружена тавтологией, клише и сленгом. Иными словами, сервис подсвечивает все лишнее, помогая избавиться от воды и необъективных оценок в предложениях.</a:t>
            </a:r>
            <a:endParaRPr lang="ru-RU" sz="2400" b="1" dirty="0"/>
          </a:p>
        </p:txBody>
      </p:sp>
    </p:spTree>
    <p:extLst>
      <p:ext uri="{BB962C8B-B14F-4D97-AF65-F5344CB8AC3E}">
        <p14:creationId xmlns:p14="http://schemas.microsoft.com/office/powerpoint/2010/main" val="1336185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294A8D3-2AA5-26D5-868B-0F08C2ADB8B4}"/>
              </a:ext>
            </a:extLst>
          </p:cNvPr>
          <p:cNvPicPr>
            <a:picLocks noChangeAspect="1"/>
          </p:cNvPicPr>
          <p:nvPr/>
        </p:nvPicPr>
        <p:blipFill>
          <a:blip r:embed="rId2"/>
          <a:stretch>
            <a:fillRect/>
          </a:stretch>
        </p:blipFill>
        <p:spPr>
          <a:xfrm>
            <a:off x="100012" y="1123950"/>
            <a:ext cx="11991975" cy="4610100"/>
          </a:xfrm>
          <a:prstGeom prst="rect">
            <a:avLst/>
          </a:prstGeom>
        </p:spPr>
      </p:pic>
    </p:spTree>
    <p:extLst>
      <p:ext uri="{BB962C8B-B14F-4D97-AF65-F5344CB8AC3E}">
        <p14:creationId xmlns:p14="http://schemas.microsoft.com/office/powerpoint/2010/main" val="4054476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4AE14D7-17A3-9187-4F9D-EFDF15797139}"/>
              </a:ext>
            </a:extLst>
          </p:cNvPr>
          <p:cNvPicPr>
            <a:picLocks noChangeAspect="1"/>
          </p:cNvPicPr>
          <p:nvPr/>
        </p:nvPicPr>
        <p:blipFill>
          <a:blip r:embed="rId2"/>
          <a:stretch>
            <a:fillRect/>
          </a:stretch>
        </p:blipFill>
        <p:spPr>
          <a:xfrm>
            <a:off x="1164508" y="1033154"/>
            <a:ext cx="9230708" cy="4158278"/>
          </a:xfrm>
          <a:prstGeom prst="rect">
            <a:avLst/>
          </a:prstGeom>
        </p:spPr>
      </p:pic>
    </p:spTree>
    <p:extLst>
      <p:ext uri="{BB962C8B-B14F-4D97-AF65-F5344CB8AC3E}">
        <p14:creationId xmlns:p14="http://schemas.microsoft.com/office/powerpoint/2010/main" val="3974980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17294" y="1206353"/>
            <a:ext cx="6094070" cy="3046988"/>
          </a:xfrm>
          <a:prstGeom prst="rect">
            <a:avLst/>
          </a:prstGeom>
          <a:noFill/>
        </p:spPr>
        <p:txBody>
          <a:bodyPr wrap="square">
            <a:spAutoFit/>
          </a:bodyPr>
          <a:lstStyle/>
          <a:p>
            <a:r>
              <a:rPr lang="ru-RU" sz="2400" dirty="0"/>
              <a:t>«</a:t>
            </a:r>
            <a:r>
              <a:rPr lang="ru-RU" sz="2400" dirty="0" err="1"/>
              <a:t>Орфограммка</a:t>
            </a:r>
            <a:r>
              <a:rPr lang="ru-RU" sz="2400" dirty="0"/>
              <a:t>» </a:t>
            </a:r>
            <a:r>
              <a:rPr lang="en-US" sz="2400" dirty="0">
                <a:hlinkClick r:id="rId4"/>
              </a:rPr>
              <a:t>https://orfogrammka.ru/</a:t>
            </a:r>
            <a:r>
              <a:rPr lang="ru-RU" sz="2400" dirty="0"/>
              <a:t> – это простой и эффективный сервис для проверки правописания на русском языке.</a:t>
            </a:r>
          </a:p>
          <a:p>
            <a:r>
              <a:rPr lang="ru-RU" sz="2400" dirty="0"/>
              <a:t>«</a:t>
            </a:r>
            <a:r>
              <a:rPr lang="ru-RU" sz="2400" dirty="0" err="1"/>
              <a:t>Орфограммка</a:t>
            </a:r>
            <a:r>
              <a:rPr lang="ru-RU" sz="2400" dirty="0"/>
              <a:t>» предоставит полный разбор и рекомендации по исправлению. Кроме того, сервис выделит ошибки разными цветами, в соответствии с их типом, что очень удобно.</a:t>
            </a:r>
          </a:p>
        </p:txBody>
      </p:sp>
    </p:spTree>
    <p:extLst>
      <p:ext uri="{BB962C8B-B14F-4D97-AF65-F5344CB8AC3E}">
        <p14:creationId xmlns:p14="http://schemas.microsoft.com/office/powerpoint/2010/main" val="1953287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1148788" y="5088143"/>
            <a:ext cx="7347030" cy="646331"/>
          </a:xfrm>
          <a:prstGeom prst="rect">
            <a:avLst/>
          </a:prstGeom>
          <a:noFill/>
        </p:spPr>
        <p:txBody>
          <a:bodyPr wrap="square">
            <a:spAutoFit/>
          </a:bodyPr>
          <a:lstStyle/>
          <a:p>
            <a:r>
              <a:rPr lang="ru-RU" sz="3600" dirty="0"/>
              <a:t>Чат-боты + нейросети для работы</a:t>
            </a:r>
          </a:p>
        </p:txBody>
      </p:sp>
    </p:spTree>
    <p:extLst>
      <p:ext uri="{BB962C8B-B14F-4D97-AF65-F5344CB8AC3E}">
        <p14:creationId xmlns:p14="http://schemas.microsoft.com/office/powerpoint/2010/main" val="58420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1026" name="Picture 2">
            <a:extLst>
              <a:ext uri="{FF2B5EF4-FFF2-40B4-BE49-F238E27FC236}">
                <a16:creationId xmlns:a16="http://schemas.microsoft.com/office/drawing/2014/main" id="{AFCFA243-F809-3C1B-5B4C-F6061F237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380" y="1001968"/>
            <a:ext cx="9493045" cy="5339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323E5B-7FC5-74E2-0895-A815DAE4203D}"/>
              </a:ext>
            </a:extLst>
          </p:cNvPr>
          <p:cNvSpPr txBox="1"/>
          <p:nvPr/>
        </p:nvSpPr>
        <p:spPr>
          <a:xfrm>
            <a:off x="1091380" y="6488668"/>
            <a:ext cx="6098458" cy="369332"/>
          </a:xfrm>
          <a:prstGeom prst="rect">
            <a:avLst/>
          </a:prstGeom>
          <a:noFill/>
        </p:spPr>
        <p:txBody>
          <a:bodyPr wrap="square">
            <a:spAutoFit/>
          </a:bodyPr>
          <a:lstStyle/>
          <a:p>
            <a:r>
              <a:rPr lang="ru-RU" dirty="0"/>
              <a:t>https://br-analytics.ru/blog/social-media-russia-spring-2023/</a:t>
            </a:r>
          </a:p>
        </p:txBody>
      </p:sp>
    </p:spTree>
    <p:extLst>
      <p:ext uri="{BB962C8B-B14F-4D97-AF65-F5344CB8AC3E}">
        <p14:creationId xmlns:p14="http://schemas.microsoft.com/office/powerpoint/2010/main" val="2277064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6" name="Рисунок 5">
            <a:extLst>
              <a:ext uri="{FF2B5EF4-FFF2-40B4-BE49-F238E27FC236}">
                <a16:creationId xmlns:a16="http://schemas.microsoft.com/office/drawing/2014/main" id="{F760A6A4-A99B-C3B8-343D-BBBE1776D6A6}"/>
              </a:ext>
            </a:extLst>
          </p:cNvPr>
          <p:cNvPicPr>
            <a:picLocks noChangeAspect="1"/>
          </p:cNvPicPr>
          <p:nvPr/>
        </p:nvPicPr>
        <p:blipFill>
          <a:blip r:embed="rId4"/>
          <a:stretch>
            <a:fillRect/>
          </a:stretch>
        </p:blipFill>
        <p:spPr>
          <a:xfrm>
            <a:off x="1196989" y="2116069"/>
            <a:ext cx="10143281" cy="1989644"/>
          </a:xfrm>
          <a:prstGeom prst="rect">
            <a:avLst/>
          </a:prstGeom>
        </p:spPr>
      </p:pic>
      <p:sp>
        <p:nvSpPr>
          <p:cNvPr id="8" name="TextBox 7">
            <a:extLst>
              <a:ext uri="{FF2B5EF4-FFF2-40B4-BE49-F238E27FC236}">
                <a16:creationId xmlns:a16="http://schemas.microsoft.com/office/drawing/2014/main" id="{3E77E203-2192-3014-1C1D-5EACFA3E39EB}"/>
              </a:ext>
            </a:extLst>
          </p:cNvPr>
          <p:cNvSpPr txBox="1"/>
          <p:nvPr/>
        </p:nvSpPr>
        <p:spPr>
          <a:xfrm>
            <a:off x="1104391" y="1322499"/>
            <a:ext cx="6094070" cy="369332"/>
          </a:xfrm>
          <a:prstGeom prst="rect">
            <a:avLst/>
          </a:prstGeom>
          <a:noFill/>
        </p:spPr>
        <p:txBody>
          <a:bodyPr wrap="square">
            <a:spAutoFit/>
          </a:bodyPr>
          <a:lstStyle/>
          <a:p>
            <a:r>
              <a:rPr lang="ru-RU" dirty="0"/>
              <a:t>https://retext.ai/ru</a:t>
            </a:r>
          </a:p>
        </p:txBody>
      </p:sp>
      <p:sp>
        <p:nvSpPr>
          <p:cNvPr id="10" name="TextBox 9">
            <a:extLst>
              <a:ext uri="{FF2B5EF4-FFF2-40B4-BE49-F238E27FC236}">
                <a16:creationId xmlns:a16="http://schemas.microsoft.com/office/drawing/2014/main" id="{B0FCC7D8-B164-66C6-5BFC-3181390BF686}"/>
              </a:ext>
            </a:extLst>
          </p:cNvPr>
          <p:cNvSpPr txBox="1"/>
          <p:nvPr/>
        </p:nvSpPr>
        <p:spPr>
          <a:xfrm>
            <a:off x="1104391" y="4189690"/>
            <a:ext cx="9890620" cy="1477328"/>
          </a:xfrm>
          <a:prstGeom prst="rect">
            <a:avLst/>
          </a:prstGeom>
          <a:noFill/>
        </p:spPr>
        <p:txBody>
          <a:bodyPr wrap="square">
            <a:spAutoFit/>
          </a:bodyPr>
          <a:lstStyle/>
          <a:p>
            <a:pPr algn="l" fontAlgn="base"/>
            <a:r>
              <a:rPr lang="ru-RU" b="0" i="0" dirty="0">
                <a:solidFill>
                  <a:srgbClr val="000000"/>
                </a:solidFill>
                <a:effectLst/>
                <a:latin typeface="Roboto" panose="02000000000000000000" pitchFamily="2" charset="0"/>
              </a:rPr>
              <a:t>— единственный в России полноценный сервис перефразирования текста. </a:t>
            </a:r>
          </a:p>
          <a:p>
            <a:pPr algn="l" fontAlgn="base"/>
            <a:r>
              <a:rPr lang="ru-RU" b="0" i="0" dirty="0">
                <a:solidFill>
                  <a:srgbClr val="000000"/>
                </a:solidFill>
                <a:effectLst/>
                <a:latin typeface="Roboto" panose="02000000000000000000" pitchFamily="2" charset="0"/>
              </a:rPr>
              <a:t>Алгоритм работы «Retext.AI» очень простой: необходимо добавить исходный текст, подождать несколько секунд, пока нейросеть проанализирует и переработает содержимое текста, и в результате получить почти на 100% уникальный текст с различными вариантами построения предложений.</a:t>
            </a:r>
          </a:p>
        </p:txBody>
      </p:sp>
    </p:spTree>
    <p:extLst>
      <p:ext uri="{BB962C8B-B14F-4D97-AF65-F5344CB8AC3E}">
        <p14:creationId xmlns:p14="http://schemas.microsoft.com/office/powerpoint/2010/main" val="126484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A9EBD2C9-387D-7884-1844-BDC73BEBAABF}"/>
              </a:ext>
            </a:extLst>
          </p:cNvPr>
          <p:cNvSpPr txBox="1"/>
          <p:nvPr/>
        </p:nvSpPr>
        <p:spPr>
          <a:xfrm>
            <a:off x="1104391" y="1098649"/>
            <a:ext cx="6094070" cy="369332"/>
          </a:xfrm>
          <a:prstGeom prst="rect">
            <a:avLst/>
          </a:prstGeom>
          <a:noFill/>
        </p:spPr>
        <p:txBody>
          <a:bodyPr wrap="square">
            <a:spAutoFit/>
          </a:bodyPr>
          <a:lstStyle/>
          <a:p>
            <a:r>
              <a:rPr lang="en-US" dirty="0"/>
              <a:t>https://t.me/GPT4Telegrambot</a:t>
            </a:r>
            <a:endParaRPr lang="ru-RU" dirty="0"/>
          </a:p>
        </p:txBody>
      </p:sp>
      <p:pic>
        <p:nvPicPr>
          <p:cNvPr id="9" name="Рисунок 8">
            <a:extLst>
              <a:ext uri="{FF2B5EF4-FFF2-40B4-BE49-F238E27FC236}">
                <a16:creationId xmlns:a16="http://schemas.microsoft.com/office/drawing/2014/main" id="{E119E92E-DD66-BFB0-7FAF-A3EB75BFA346}"/>
              </a:ext>
            </a:extLst>
          </p:cNvPr>
          <p:cNvPicPr>
            <a:picLocks noChangeAspect="1"/>
          </p:cNvPicPr>
          <p:nvPr/>
        </p:nvPicPr>
        <p:blipFill>
          <a:blip r:embed="rId4"/>
          <a:stretch>
            <a:fillRect/>
          </a:stretch>
        </p:blipFill>
        <p:spPr>
          <a:xfrm>
            <a:off x="1104391" y="1643424"/>
            <a:ext cx="4295775" cy="4543425"/>
          </a:xfrm>
          <a:prstGeom prst="rect">
            <a:avLst/>
          </a:prstGeom>
        </p:spPr>
      </p:pic>
      <p:pic>
        <p:nvPicPr>
          <p:cNvPr id="12" name="Рисунок 11">
            <a:extLst>
              <a:ext uri="{FF2B5EF4-FFF2-40B4-BE49-F238E27FC236}">
                <a16:creationId xmlns:a16="http://schemas.microsoft.com/office/drawing/2014/main" id="{51AB1E81-FFDB-089E-8ED8-3D8547E699E4}"/>
              </a:ext>
            </a:extLst>
          </p:cNvPr>
          <p:cNvPicPr>
            <a:picLocks noChangeAspect="1"/>
          </p:cNvPicPr>
          <p:nvPr/>
        </p:nvPicPr>
        <p:blipFill>
          <a:blip r:embed="rId5"/>
          <a:stretch>
            <a:fillRect/>
          </a:stretch>
        </p:blipFill>
        <p:spPr>
          <a:xfrm>
            <a:off x="6101991" y="1442391"/>
            <a:ext cx="3838575" cy="4524375"/>
          </a:xfrm>
          <a:prstGeom prst="rect">
            <a:avLst/>
          </a:prstGeom>
        </p:spPr>
      </p:pic>
    </p:spTree>
    <p:extLst>
      <p:ext uri="{BB962C8B-B14F-4D97-AF65-F5344CB8AC3E}">
        <p14:creationId xmlns:p14="http://schemas.microsoft.com/office/powerpoint/2010/main" val="287423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A9EBD2C9-387D-7884-1844-BDC73BEBAABF}"/>
              </a:ext>
            </a:extLst>
          </p:cNvPr>
          <p:cNvSpPr txBox="1"/>
          <p:nvPr/>
        </p:nvSpPr>
        <p:spPr>
          <a:xfrm>
            <a:off x="1104391" y="1098649"/>
            <a:ext cx="6094070" cy="369332"/>
          </a:xfrm>
          <a:prstGeom prst="rect">
            <a:avLst/>
          </a:prstGeom>
          <a:noFill/>
        </p:spPr>
        <p:txBody>
          <a:bodyPr wrap="square">
            <a:spAutoFit/>
          </a:bodyPr>
          <a:lstStyle/>
          <a:p>
            <a:r>
              <a:rPr lang="en-US" dirty="0"/>
              <a:t>https://designer.microsoft.com/</a:t>
            </a:r>
            <a:endParaRPr lang="ru-RU" dirty="0"/>
          </a:p>
        </p:txBody>
      </p:sp>
      <p:pic>
        <p:nvPicPr>
          <p:cNvPr id="6" name="Рисунок 5">
            <a:extLst>
              <a:ext uri="{FF2B5EF4-FFF2-40B4-BE49-F238E27FC236}">
                <a16:creationId xmlns:a16="http://schemas.microsoft.com/office/drawing/2014/main" id="{CEA5EC72-A478-6C9A-C28A-E8585C85DA61}"/>
              </a:ext>
            </a:extLst>
          </p:cNvPr>
          <p:cNvPicPr>
            <a:picLocks noChangeAspect="1"/>
          </p:cNvPicPr>
          <p:nvPr/>
        </p:nvPicPr>
        <p:blipFill>
          <a:blip r:embed="rId4"/>
          <a:stretch>
            <a:fillRect/>
          </a:stretch>
        </p:blipFill>
        <p:spPr>
          <a:xfrm>
            <a:off x="640528" y="1753420"/>
            <a:ext cx="10467372" cy="3753534"/>
          </a:xfrm>
          <a:prstGeom prst="rect">
            <a:avLst/>
          </a:prstGeom>
        </p:spPr>
      </p:pic>
    </p:spTree>
    <p:extLst>
      <p:ext uri="{BB962C8B-B14F-4D97-AF65-F5344CB8AC3E}">
        <p14:creationId xmlns:p14="http://schemas.microsoft.com/office/powerpoint/2010/main" val="3424416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60BB57F-AB05-0E28-5198-FC8AD13F6127}"/>
              </a:ext>
            </a:extLst>
          </p:cNvPr>
          <p:cNvPicPr>
            <a:picLocks noChangeAspect="1"/>
          </p:cNvPicPr>
          <p:nvPr/>
        </p:nvPicPr>
        <p:blipFill>
          <a:blip r:embed="rId2"/>
          <a:stretch>
            <a:fillRect/>
          </a:stretch>
        </p:blipFill>
        <p:spPr>
          <a:xfrm>
            <a:off x="909637" y="622575"/>
            <a:ext cx="9930427" cy="5612850"/>
          </a:xfrm>
          <a:prstGeom prst="rect">
            <a:avLst/>
          </a:prstGeom>
        </p:spPr>
      </p:pic>
    </p:spTree>
    <p:extLst>
      <p:ext uri="{BB962C8B-B14F-4D97-AF65-F5344CB8AC3E}">
        <p14:creationId xmlns:p14="http://schemas.microsoft.com/office/powerpoint/2010/main" val="213582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A9EBD2C9-387D-7884-1844-BDC73BEBAABF}"/>
              </a:ext>
            </a:extLst>
          </p:cNvPr>
          <p:cNvSpPr txBox="1"/>
          <p:nvPr/>
        </p:nvSpPr>
        <p:spPr>
          <a:xfrm>
            <a:off x="1104391" y="1098649"/>
            <a:ext cx="6094070" cy="369332"/>
          </a:xfrm>
          <a:prstGeom prst="rect">
            <a:avLst/>
          </a:prstGeom>
          <a:noFill/>
        </p:spPr>
        <p:txBody>
          <a:bodyPr wrap="square">
            <a:spAutoFit/>
          </a:bodyPr>
          <a:lstStyle/>
          <a:p>
            <a:r>
              <a:rPr lang="en-US" dirty="0">
                <a:hlinkClick r:id="rId4"/>
              </a:rPr>
              <a:t>https://replicate.com/openai/whisper</a:t>
            </a:r>
            <a:r>
              <a:rPr lang="en-US" dirty="0"/>
              <a:t> </a:t>
            </a:r>
            <a:endParaRPr lang="ru-RU" dirty="0"/>
          </a:p>
        </p:txBody>
      </p:sp>
      <p:pic>
        <p:nvPicPr>
          <p:cNvPr id="6" name="Рисунок 5">
            <a:extLst>
              <a:ext uri="{FF2B5EF4-FFF2-40B4-BE49-F238E27FC236}">
                <a16:creationId xmlns:a16="http://schemas.microsoft.com/office/drawing/2014/main" id="{5CC42387-3B2D-B9CF-0FAD-8C0F8E4DD7A0}"/>
              </a:ext>
            </a:extLst>
          </p:cNvPr>
          <p:cNvPicPr>
            <a:picLocks noChangeAspect="1"/>
          </p:cNvPicPr>
          <p:nvPr/>
        </p:nvPicPr>
        <p:blipFill>
          <a:blip r:embed="rId5"/>
          <a:stretch>
            <a:fillRect/>
          </a:stretch>
        </p:blipFill>
        <p:spPr>
          <a:xfrm>
            <a:off x="865194" y="1903476"/>
            <a:ext cx="10461611" cy="3331951"/>
          </a:xfrm>
          <a:prstGeom prst="rect">
            <a:avLst/>
          </a:prstGeom>
        </p:spPr>
      </p:pic>
    </p:spTree>
    <p:extLst>
      <p:ext uri="{BB962C8B-B14F-4D97-AF65-F5344CB8AC3E}">
        <p14:creationId xmlns:p14="http://schemas.microsoft.com/office/powerpoint/2010/main" val="2757559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02310" cy="6723888"/>
          </a:xfrm>
          <a:prstGeom prst="rect">
            <a:avLst/>
          </a:prstGeom>
        </p:spPr>
      </p:pic>
      <p:sp>
        <p:nvSpPr>
          <p:cNvPr id="2" name="Заголовок 1"/>
          <p:cNvSpPr>
            <a:spLocks noGrp="1"/>
          </p:cNvSpPr>
          <p:nvPr>
            <p:ph type="title"/>
          </p:nvPr>
        </p:nvSpPr>
        <p:spPr>
          <a:xfrm>
            <a:off x="947928" y="1458411"/>
            <a:ext cx="10515600" cy="4194678"/>
          </a:xfrm>
        </p:spPr>
        <p:txBody>
          <a:bodyPr>
            <a:normAutofit fontScale="90000"/>
          </a:bodyPr>
          <a:lstStyle/>
          <a:p>
            <a:r>
              <a:rPr lang="ru-RU" sz="2800" b="1" dirty="0"/>
              <a:t>Практикум</a:t>
            </a:r>
            <a:br>
              <a:rPr lang="ru-RU" sz="2800" dirty="0"/>
            </a:br>
            <a:r>
              <a:rPr lang="ru-RU" sz="2800" dirty="0"/>
              <a:t>Напишите пост для соцсетей о вашем посещении Форума </a:t>
            </a:r>
            <a:br>
              <a:rPr lang="ru-RU" sz="2800" dirty="0"/>
            </a:br>
            <a:r>
              <a:rPr lang="ru-RU" sz="2800" dirty="0"/>
              <a:t>1. Заголовок в формате: что, где, когда произошло «Представители АНО/делегация общественной организации… посетили Форум активного сообщества Донбасса».</a:t>
            </a:r>
            <a:br>
              <a:rPr lang="ru-RU" sz="2800" dirty="0"/>
            </a:br>
            <a:r>
              <a:rPr lang="ru-RU" sz="2800" dirty="0"/>
              <a:t>2. Детали: кто был? Зачем поехали? «Форум собрал…», «От нашего фонда на форум поехали…», «Наша организация стала одним из победителей…»</a:t>
            </a:r>
            <a:br>
              <a:rPr lang="ru-RU" sz="2800" dirty="0"/>
            </a:br>
            <a:r>
              <a:rPr lang="ru-RU" sz="2800" dirty="0"/>
              <a:t>3. Что было? </a:t>
            </a:r>
            <a:br>
              <a:rPr lang="ru-RU" sz="2800" dirty="0"/>
            </a:br>
            <a:r>
              <a:rPr lang="ru-RU" sz="2800" dirty="0"/>
              <a:t>«Среди выступлений хотелось бы выделить…», «Особенно ценным показалось…», «Запомнились выступления на тему…»</a:t>
            </a:r>
            <a:br>
              <a:rPr lang="ru-RU" sz="2800" dirty="0"/>
            </a:br>
            <a:r>
              <a:rPr lang="ru-RU" sz="2800" dirty="0"/>
              <a:t>4. Прямая речь, впечатления</a:t>
            </a:r>
            <a:br>
              <a:rPr lang="ru-RU" sz="2800" dirty="0"/>
            </a:br>
            <a:r>
              <a:rPr lang="ru-RU" sz="2800" dirty="0"/>
              <a:t>«Мария Ивановна Кузнецова поделилась впечатлениями от Форума», «Иван Сергеевич считает, что Форум стал полезным…»</a:t>
            </a:r>
            <a:br>
              <a:rPr lang="ru-RU" sz="2800" dirty="0"/>
            </a:br>
            <a:r>
              <a:rPr lang="ru-RU" sz="2800" dirty="0"/>
              <a:t>5. Вывод, благодарности</a:t>
            </a:r>
            <a:br>
              <a:rPr lang="ru-RU" sz="2800" dirty="0"/>
            </a:br>
            <a:r>
              <a:rPr lang="ru-RU" sz="2800" dirty="0"/>
              <a:t>«Форум показал, что наши проекты…», «Мы благодарим…» </a:t>
            </a:r>
          </a:p>
        </p:txBody>
      </p:sp>
    </p:spTree>
    <p:extLst>
      <p:ext uri="{BB962C8B-B14F-4D97-AF65-F5344CB8AC3E}">
        <p14:creationId xmlns:p14="http://schemas.microsoft.com/office/powerpoint/2010/main" val="2732328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98317" y="1669340"/>
            <a:ext cx="6094070" cy="2862322"/>
          </a:xfrm>
          <a:prstGeom prst="rect">
            <a:avLst/>
          </a:prstGeom>
          <a:noFill/>
        </p:spPr>
        <p:txBody>
          <a:bodyPr wrap="square">
            <a:spAutoFit/>
          </a:bodyPr>
          <a:lstStyle/>
          <a:p>
            <a:r>
              <a:rPr lang="ru-RU" b="1" i="0" dirty="0">
                <a:solidFill>
                  <a:srgbClr val="4C515C"/>
                </a:solidFill>
                <a:effectLst/>
                <a:latin typeface="Gravity"/>
              </a:rPr>
              <a:t>Ключевые развивающиеся платформы – Telegram и ВКонтакте. </a:t>
            </a:r>
          </a:p>
          <a:p>
            <a:r>
              <a:rPr lang="ru-RU" b="0" i="0" dirty="0">
                <a:solidFill>
                  <a:srgbClr val="4C515C"/>
                </a:solidFill>
                <a:effectLst/>
                <a:latin typeface="Gravity"/>
              </a:rPr>
              <a:t>Instagram*, после значительного снижения аудиторных показателей в 2022 году, зафиксировался и дальше не снижается. </a:t>
            </a:r>
          </a:p>
          <a:p>
            <a:r>
              <a:rPr lang="ru-RU" b="0" i="0" dirty="0">
                <a:solidFill>
                  <a:srgbClr val="4C515C"/>
                </a:solidFill>
                <a:effectLst/>
                <a:latin typeface="Gravity"/>
              </a:rPr>
              <a:t>YouTube снижается системно, но не драматически. </a:t>
            </a:r>
          </a:p>
          <a:p>
            <a:r>
              <a:rPr lang="ru-RU" b="0" i="0" dirty="0">
                <a:solidFill>
                  <a:srgbClr val="4C515C"/>
                </a:solidFill>
                <a:effectLst/>
                <a:latin typeface="Gravity"/>
              </a:rPr>
              <a:t>Facebook* частично отыграл падение, а Twitter и TikTok продолжают деградировать.</a:t>
            </a:r>
          </a:p>
          <a:p>
            <a:endParaRPr lang="ru-RU" b="0" i="0" dirty="0">
              <a:solidFill>
                <a:srgbClr val="4C515C"/>
              </a:solidFill>
              <a:effectLst/>
              <a:latin typeface="Gravity"/>
            </a:endParaRPr>
          </a:p>
          <a:p>
            <a:r>
              <a:rPr lang="ru-RU" i="1" dirty="0">
                <a:solidFill>
                  <a:srgbClr val="4C515C"/>
                </a:solidFill>
                <a:latin typeface="Gravity"/>
              </a:rPr>
              <a:t>*запрещенные в РФ социальные сети</a:t>
            </a:r>
            <a:endParaRPr lang="ru-RU" i="1" dirty="0"/>
          </a:p>
        </p:txBody>
      </p:sp>
    </p:spTree>
    <p:extLst>
      <p:ext uri="{BB962C8B-B14F-4D97-AF65-F5344CB8AC3E}">
        <p14:creationId xmlns:p14="http://schemas.microsoft.com/office/powerpoint/2010/main" val="3254497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2050" name="Picture 2">
            <a:extLst>
              <a:ext uri="{FF2B5EF4-FFF2-40B4-BE49-F238E27FC236}">
                <a16:creationId xmlns:a16="http://schemas.microsoft.com/office/drawing/2014/main" id="{DADC9846-F370-B9E2-0D8B-F78FE8AD3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324" y="1219331"/>
            <a:ext cx="9172528" cy="515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29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sp>
        <p:nvSpPr>
          <p:cNvPr id="5" name="TextBox 4">
            <a:extLst>
              <a:ext uri="{FF2B5EF4-FFF2-40B4-BE49-F238E27FC236}">
                <a16:creationId xmlns:a16="http://schemas.microsoft.com/office/drawing/2014/main" id="{979479A6-5B41-2597-5DC3-0EB197FB36C2}"/>
              </a:ext>
            </a:extLst>
          </p:cNvPr>
          <p:cNvSpPr txBox="1"/>
          <p:nvPr/>
        </p:nvSpPr>
        <p:spPr>
          <a:xfrm>
            <a:off x="998317" y="1669340"/>
            <a:ext cx="6094070" cy="3139321"/>
          </a:xfrm>
          <a:prstGeom prst="rect">
            <a:avLst/>
          </a:prstGeom>
          <a:noFill/>
        </p:spPr>
        <p:txBody>
          <a:bodyPr wrap="square">
            <a:spAutoFit/>
          </a:bodyPr>
          <a:lstStyle/>
          <a:p>
            <a:r>
              <a:rPr lang="ru-RU" b="1" dirty="0"/>
              <a:t>ВКонтакте</a:t>
            </a:r>
            <a:r>
              <a:rPr lang="ru-RU" dirty="0"/>
              <a:t> сохраняет лидерство и по авторам (-2%), и по объему контента (+3%). </a:t>
            </a:r>
          </a:p>
          <a:p>
            <a:r>
              <a:rPr lang="ru-RU" dirty="0"/>
              <a:t>Возраст авторов остается неизменным, основная аудитория:  25–45 лет. Активность авторов выросла на 5% – за месяц каждый пользователь публикует теперь в среднем почти 18 сообщений.</a:t>
            </a:r>
          </a:p>
          <a:p>
            <a:endParaRPr lang="ru-RU" dirty="0"/>
          </a:p>
          <a:p>
            <a:r>
              <a:rPr lang="ru-RU" dirty="0"/>
              <a:t>С учетом быстрого внедрения нового функционала и динамики аудиторный показателей ВКонтакте вместе с Telegram остается самой перспективной социальной платформой для россиян.</a:t>
            </a:r>
          </a:p>
        </p:txBody>
      </p:sp>
    </p:spTree>
    <p:extLst>
      <p:ext uri="{BB962C8B-B14F-4D97-AF65-F5344CB8AC3E}">
        <p14:creationId xmlns:p14="http://schemas.microsoft.com/office/powerpoint/2010/main" val="331473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96"/>
            <a:ext cx="12165400" cy="675894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563" y="1903476"/>
            <a:ext cx="4346448" cy="2414831"/>
          </a:xfrm>
          <a:prstGeom prst="rect">
            <a:avLst/>
          </a:prstGeom>
        </p:spPr>
      </p:pic>
      <p:pic>
        <p:nvPicPr>
          <p:cNvPr id="3074" name="Picture 2">
            <a:extLst>
              <a:ext uri="{FF2B5EF4-FFF2-40B4-BE49-F238E27FC236}">
                <a16:creationId xmlns:a16="http://schemas.microsoft.com/office/drawing/2014/main" id="{1F941297-2DF6-4F59-1D0C-9B4E449E0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8" y="1232143"/>
            <a:ext cx="9136284" cy="51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6805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1846</Words>
  <Application>Microsoft Office PowerPoint</Application>
  <PresentationFormat>Широкоэкранный</PresentationFormat>
  <Paragraphs>164</Paragraphs>
  <Slides>55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55</vt:i4>
      </vt:variant>
    </vt:vector>
  </HeadingPairs>
  <TitlesOfParts>
    <vt:vector size="62" baseType="lpstr">
      <vt:lpstr>Arial</vt:lpstr>
      <vt:lpstr>Calibri</vt:lpstr>
      <vt:lpstr>Calibri Light</vt:lpstr>
      <vt:lpstr>Gravity</vt:lpstr>
      <vt:lpstr>Roboto</vt:lpstr>
      <vt:lpstr>Times New Roman</vt:lpstr>
      <vt:lpstr>Тема Office</vt:lpstr>
      <vt:lpstr>Продвижение проекта и деятельности организации в медиапространстве: тренды, идеи, разбор ошибок   </vt:lpstr>
      <vt:lpstr>Тренды: что актуально и как использовать</vt:lpstr>
      <vt:lpstr>Какими соцсетями/мессенджерами вы пользуетесь по работе?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Идеи для публикаций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Практикум Напишите пост для соцсетей о вашем посещении Форума  1. Заголовок в формате: что, где, когда произошло «Представители АНО/делегация общественной организации… посетили Форум активного сообщества Донбасса». 2. Детали: кто был? Зачем поехали? «Форум собрал…», «От нашего фонда на форум поехали…», «Наша организация стала одним из победителей…» 3. Что было?  «Среди выступлений хотелось бы выделить…», «Особенно ценным показалось…», «Запомнились выступления на тему…» 4. Прямая речь, впечатления «Мария Ивановна Кузнецова поделилась впечатлениями от Форума», «Иван Сергеевич считает, что Форум стал полезным…» 5. Вывод, благодарности «Форум показал, что наши проекты…», «Мы благодарим…»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79624462626</dc:creator>
  <cp:lastModifiedBy>Юлия Денисова</cp:lastModifiedBy>
  <cp:revision>15</cp:revision>
  <dcterms:created xsi:type="dcterms:W3CDTF">2023-06-20T19:11:46Z</dcterms:created>
  <dcterms:modified xsi:type="dcterms:W3CDTF">2023-07-03T09:21:31Z</dcterms:modified>
</cp:coreProperties>
</file>