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07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6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61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3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4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6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6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1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9B54-D723-4321-A3F5-21BB4D4E401E}" type="datetimeFigureOut">
              <a:rPr lang="ru-RU" smtClean="0"/>
              <a:t>30.06.2023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F93C6-C210-4DCA-BA9F-6327F5914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7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3297" y="3834872"/>
            <a:ext cx="7882758" cy="2387600"/>
          </a:xfrm>
        </p:spPr>
        <p:txBody>
          <a:bodyPr>
            <a:normAutofit/>
          </a:bodyPr>
          <a:lstStyle/>
          <a:p>
            <a:r>
              <a:rPr lang="ru-RU" sz="4800" b="1" dirty="0"/>
              <a:t>Участие  представителей общественности в управлении территорией.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82098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49C9A96-1F02-461A-80BE-A7E1DF415E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4221" y="1186826"/>
            <a:ext cx="8589579" cy="1325563"/>
          </a:xfrm>
        </p:spPr>
        <p:txBody>
          <a:bodyPr/>
          <a:lstStyle/>
          <a:p>
            <a:pPr algn="ctr"/>
            <a:r>
              <a:rPr lang="ru-RU" dirty="0"/>
              <a:t>Нормативная база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48910" y="3100551"/>
            <a:ext cx="8904890" cy="3076411"/>
          </a:xfrm>
        </p:spPr>
        <p:txBody>
          <a:bodyPr>
            <a:normAutofit/>
          </a:bodyPr>
          <a:lstStyle/>
          <a:p>
            <a:r>
              <a:rPr lang="ru-RU" sz="3600" dirty="0"/>
              <a:t>Работает на основании Положения.</a:t>
            </a:r>
          </a:p>
          <a:p>
            <a:r>
              <a:rPr lang="ru-RU" sz="3600" dirty="0"/>
              <a:t>Имеет программу клуба.</a:t>
            </a:r>
          </a:p>
          <a:p>
            <a:r>
              <a:rPr lang="ru-RU" sz="3600" dirty="0"/>
              <a:t>План работы.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5E91E06-67A1-4230-A8D5-F1214E77C5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398817-1DF1-4CFB-BF46-5FEE00C3A5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4969" y="1186826"/>
            <a:ext cx="9658831" cy="1325563"/>
          </a:xfrm>
        </p:spPr>
        <p:txBody>
          <a:bodyPr/>
          <a:lstStyle/>
          <a:p>
            <a:pPr algn="ctr"/>
            <a:r>
              <a:rPr lang="ru-RU" dirty="0"/>
              <a:t>Управление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174124"/>
            <a:ext cx="10515600" cy="3002838"/>
          </a:xfrm>
        </p:spPr>
        <p:txBody>
          <a:bodyPr>
            <a:normAutofit/>
          </a:bodyPr>
          <a:lstStyle/>
          <a:p>
            <a:r>
              <a:rPr lang="ru-RU" sz="3600" dirty="0"/>
              <a:t>Высший орган общее собрание.</a:t>
            </a:r>
          </a:p>
          <a:p>
            <a:r>
              <a:rPr lang="ru-RU" sz="3600" dirty="0"/>
              <a:t>Высший исполнительный орган Правление в состав которого входят представители педагогического состава, администрации учреждения и родители.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290CAD-A33C-4A22-9D91-71F8E522F0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495230-BF0C-4A77-8FFD-5EF5EA6516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43498"/>
            <a:ext cx="10515600" cy="2209909"/>
          </a:xfrm>
        </p:spPr>
        <p:txBody>
          <a:bodyPr>
            <a:normAutofit/>
          </a:bodyPr>
          <a:lstStyle/>
          <a:p>
            <a:pPr algn="ctr"/>
            <a:br>
              <a:rPr lang="ru-RU" sz="3600" dirty="0"/>
            </a:br>
            <a:r>
              <a:rPr lang="ru-RU" sz="3600" dirty="0"/>
              <a:t>Лаборатория социально – экономических исследований при ФМС Фонд города Чайковский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3026979"/>
            <a:ext cx="8258204" cy="3099185"/>
          </a:xfrm>
        </p:spPr>
        <p:txBody>
          <a:bodyPr>
            <a:normAutofit/>
          </a:bodyPr>
          <a:lstStyle/>
          <a:p>
            <a:r>
              <a:rPr lang="ru-RU" sz="3600" dirty="0"/>
              <a:t>Работает на основании Положения.</a:t>
            </a:r>
          </a:p>
          <a:p>
            <a:r>
              <a:rPr lang="ru-RU" sz="3600" dirty="0"/>
              <a:t>Соглашения между ПГТУ и ФМС «Фонд Чайковский».</a:t>
            </a:r>
          </a:p>
          <a:p>
            <a:endParaRPr lang="ru-RU" sz="3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CEA2A6-161E-436B-A499-40B58C66F7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744" y="4341922"/>
            <a:ext cx="3490625" cy="193934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32658E-C975-4225-8204-1C5B91D678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355" y="638587"/>
            <a:ext cx="10515600" cy="917137"/>
          </a:xfrm>
        </p:spPr>
        <p:txBody>
          <a:bodyPr/>
          <a:lstStyle/>
          <a:p>
            <a:pPr algn="ctr"/>
            <a:r>
              <a:rPr lang="ru-RU" dirty="0"/>
              <a:t>Цели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3045" y="1555724"/>
            <a:ext cx="10515600" cy="3612439"/>
          </a:xfrm>
        </p:spPr>
        <p:txBody>
          <a:bodyPr>
            <a:noAutofit/>
          </a:bodyPr>
          <a:lstStyle/>
          <a:p>
            <a:r>
              <a:rPr lang="ru-RU" sz="3600" dirty="0"/>
              <a:t>О</a:t>
            </a:r>
            <a:r>
              <a:rPr lang="ru-RU" sz="3600"/>
              <a:t>тработка </a:t>
            </a:r>
            <a:r>
              <a:rPr lang="ru-RU" sz="3600" dirty="0"/>
              <a:t>механизма оценки муниципальных программ и </a:t>
            </a:r>
            <a:r>
              <a:rPr lang="ru-RU" sz="3600" b="1" dirty="0"/>
              <a:t>социальных</a:t>
            </a:r>
            <a:r>
              <a:rPr lang="ru-RU" sz="3600" dirty="0"/>
              <a:t> проектов. Создание системы экспертной оценки и прозрачности реализации программ. </a:t>
            </a:r>
          </a:p>
          <a:p>
            <a:r>
              <a:rPr lang="ru-RU" sz="3600" dirty="0"/>
              <a:t>Проведение исследовательских мероприятий по выявлению проблем различных территорий Чайковского городского округа.</a:t>
            </a:r>
          </a:p>
          <a:p>
            <a:r>
              <a:rPr lang="ru-RU" sz="3600" dirty="0"/>
              <a:t>Организация конкурса Ландшафтных проектов студентов в помощь инициативных граждан.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" y="177615"/>
            <a:ext cx="11661928" cy="647921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3297" y="3834872"/>
            <a:ext cx="7882758" cy="2387600"/>
          </a:xfrm>
        </p:spPr>
        <p:txBody>
          <a:bodyPr>
            <a:normAutofit/>
          </a:bodyPr>
          <a:lstStyle/>
          <a:p>
            <a:r>
              <a:rPr lang="ru-RU" sz="4800" b="1" dirty="0"/>
              <a:t>Участие  представителей общественности в управлении территорией.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5240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0140396-2D0C-442D-9072-CC71CE9237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821862" y="1392332"/>
            <a:ext cx="8229600" cy="1143000"/>
          </a:xfrm>
        </p:spPr>
        <p:txBody>
          <a:bodyPr/>
          <a:lstStyle/>
          <a:p>
            <a:pPr algn="ctr"/>
            <a:r>
              <a:rPr lang="ru-RU" sz="3200" b="1" dirty="0"/>
              <a:t>ГРАЖДАНСКАЯ ИНИЦИАТИВА</a:t>
            </a:r>
            <a:endParaRPr lang="ru-RU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366345" y="2888432"/>
            <a:ext cx="8926807" cy="3482356"/>
          </a:xfrm>
        </p:spPr>
        <p:txBody>
          <a:bodyPr>
            <a:noAutofit/>
          </a:bodyPr>
          <a:lstStyle/>
          <a:p>
            <a:pPr marL="514350" indent="-514350" algn="ctr">
              <a:buNone/>
            </a:pPr>
            <a:r>
              <a:rPr lang="ru-RU" sz="3200" dirty="0"/>
              <a:t>        Форма коллективного проявления желания граждан, посредством которого мнение определенной их группы доводится до компетентного государственного органа или </a:t>
            </a:r>
            <a:r>
              <a:rPr lang="ru-RU" sz="3600" dirty="0"/>
              <a:t>органа</a:t>
            </a:r>
            <a:r>
              <a:rPr lang="ru-RU" sz="3200" dirty="0"/>
              <a:t> местного самоуправления и требует его реагирования.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925265-0ED7-4713-9B4D-6D2CD2B9CA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1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508EEEE-BA7D-462D-B6CF-4E8A1A6D7E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4137" y="1354186"/>
            <a:ext cx="7223235" cy="1325563"/>
          </a:xfrm>
        </p:spPr>
        <p:txBody>
          <a:bodyPr>
            <a:normAutofit/>
          </a:bodyPr>
          <a:lstStyle/>
          <a:p>
            <a:r>
              <a:rPr lang="ru-RU" b="1" i="1" dirty="0"/>
              <a:t>Формы включения населения </a:t>
            </a:r>
            <a:br>
              <a:rPr lang="ru-RU" b="1" i="1" dirty="0"/>
            </a:br>
            <a:r>
              <a:rPr lang="ru-RU" b="1" i="1" dirty="0"/>
              <a:t>в развитие территории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/>
              <a:t>    Самым действенным способом реализации гражданских инициатив является объединение людей в  негосударственные некоммерческие организации (НКО).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197F2D4-9507-44B9-9722-E26BDFB3C1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04917D-1525-40EE-9C13-81D983F107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159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Четыре России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80F0D9-68BE-42A4-BA6B-2900AB67E4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766" y="640486"/>
            <a:ext cx="2593614" cy="1440979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«Первая Россия» – страна больших городов. </a:t>
            </a:r>
          </a:p>
          <a:p>
            <a:r>
              <a:rPr lang="ru-RU" sz="3200" dirty="0"/>
              <a:t>«Вторая Россия» – страна средних промышленных городов</a:t>
            </a:r>
          </a:p>
          <a:p>
            <a:r>
              <a:rPr lang="ru-RU" sz="3200" dirty="0"/>
              <a:t>«Третья Россия» – это огромная по территории периферия, состоящая из жителей села, поселков и малых городов.</a:t>
            </a:r>
          </a:p>
          <a:p>
            <a:r>
              <a:rPr lang="ru-RU" sz="3200" dirty="0"/>
              <a:t>«Четвертая Россия», которую нужно выкраивать из предыдущих. Это республики Северного Кавказа и юга Сибири (Тыва, Алтай),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620471-4BA0-43E0-8FE6-8464C917F4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193" y="1374119"/>
            <a:ext cx="9080762" cy="1325563"/>
          </a:xfrm>
        </p:spPr>
        <p:txBody>
          <a:bodyPr/>
          <a:lstStyle/>
          <a:p>
            <a:pPr algn="ctr"/>
            <a:r>
              <a:rPr lang="ru-RU" dirty="0"/>
              <a:t>«Первая Россия»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079531"/>
            <a:ext cx="10515600" cy="3097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Именно в крупных и крупнейших городах концентрируются 35 </a:t>
            </a:r>
            <a:r>
              <a:rPr lang="ru-RU" sz="3200" dirty="0" err="1"/>
              <a:t>млн</a:t>
            </a:r>
            <a:r>
              <a:rPr lang="ru-RU" sz="3200" dirty="0"/>
              <a:t> российских пользователей интернета и российский средний класс, который хочет перемен.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147583-4166-4B96-9E64-E4A71E3E25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E75A23-6A21-4683-B2F8-8C9B882DBE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888431"/>
            <a:ext cx="10515600" cy="3354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В период экономического роста зарплата в промышленных городах растет медленнее, чем в региональных центрах, а в кризис снижается быстрее. Численность населения промышленных городов быстро сокращается, молодежь перемещается в региональные центры.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807E60A-933E-4BA0-8BB8-E48C679F7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945C58D0-1768-496A-B83F-5B7D18450606}"/>
              </a:ext>
            </a:extLst>
          </p:cNvPr>
          <p:cNvSpPr txBox="1">
            <a:spLocks/>
          </p:cNvSpPr>
          <p:nvPr/>
        </p:nvSpPr>
        <p:spPr>
          <a:xfrm>
            <a:off x="2228193" y="1374119"/>
            <a:ext cx="90807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«Вторая Россия»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828A179-9850-4BC7-B925-4219F132C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3355" y="3256290"/>
            <a:ext cx="10515600" cy="22381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Протестный потенциал периферии минимален, даже если начнутся кризисные задержки пенсий и заработной платы.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5E62BB-0884-4855-9EB5-A9494A3B70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8173B04-D3B1-491E-A2F8-FDDD87698744}"/>
              </a:ext>
            </a:extLst>
          </p:cNvPr>
          <p:cNvSpPr txBox="1">
            <a:spLocks/>
          </p:cNvSpPr>
          <p:nvPr/>
        </p:nvSpPr>
        <p:spPr>
          <a:xfrm>
            <a:off x="2228193" y="1374119"/>
            <a:ext cx="90807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«Третья Россия»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27D1691-241D-4E45-BBE2-17F1564682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995430"/>
            <a:ext cx="10515600" cy="31815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Для «четвертой России», раздираемой борьбой местных кланов за власть и ресурсы, этническими, религиозными противоречиями, важны только стабильные объемы федеральной помощи и инвестиции из федерального бюджета.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0E59F0-6AD3-4762-8391-6C897A2696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895451D-5F7A-42F0-A623-10E101493EC2}"/>
              </a:ext>
            </a:extLst>
          </p:cNvPr>
          <p:cNvSpPr txBox="1">
            <a:spLocks/>
          </p:cNvSpPr>
          <p:nvPr/>
        </p:nvSpPr>
        <p:spPr>
          <a:xfrm>
            <a:off x="2228193" y="1374119"/>
            <a:ext cx="90807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«Четвертая Россия»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4561AB-0DB4-4AFB-8781-08E1E2AA06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2310" cy="67238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9338" y="1184932"/>
            <a:ext cx="7454462" cy="1325563"/>
          </a:xfrm>
        </p:spPr>
        <p:txBody>
          <a:bodyPr/>
          <a:lstStyle/>
          <a:p>
            <a:pPr algn="ctr"/>
            <a:r>
              <a:rPr lang="ru-RU" dirty="0"/>
              <a:t>Семейный клуб «Мы Вместе»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195145"/>
            <a:ext cx="10515600" cy="29818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Объединение усилий МАУДО ЦДО и семей в вопросах воспитания, обучения и развития ребенка, через создания общественного объединения Семейного клуба «Мы Вместе».</a:t>
            </a:r>
          </a:p>
          <a:p>
            <a:pPr algn="ctr"/>
            <a:endParaRPr lang="ru-RU" sz="36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D70416-031D-42BF-B51D-8CED8A42A6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45" y="1186826"/>
            <a:ext cx="3062716" cy="17016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382</Words>
  <Application>Microsoft Office PowerPoint</Application>
  <PresentationFormat>Широкоэкранный</PresentationFormat>
  <Paragraphs>35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Участие  представителей общественности в управлении территорией. </vt:lpstr>
      <vt:lpstr>ГРАЖДАНСКАЯ ИНИЦИАТИВА</vt:lpstr>
      <vt:lpstr>Формы включения населения  в развитие территории</vt:lpstr>
      <vt:lpstr>Четыре России </vt:lpstr>
      <vt:lpstr>«Первая Россия»</vt:lpstr>
      <vt:lpstr>Презентация PowerPoint</vt:lpstr>
      <vt:lpstr>Презентация PowerPoint</vt:lpstr>
      <vt:lpstr>Презентация PowerPoint</vt:lpstr>
      <vt:lpstr>Семейный клуб «Мы Вместе»</vt:lpstr>
      <vt:lpstr>Нормативная база</vt:lpstr>
      <vt:lpstr>Управление</vt:lpstr>
      <vt:lpstr> Лаборатория социально – экономических исследований при ФМС Фонд города Чайковский</vt:lpstr>
      <vt:lpstr>Цели</vt:lpstr>
      <vt:lpstr>Участие  представителей общественности в управлении территорией.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79624462626</dc:creator>
  <cp:lastModifiedBy>Светлана Еремина</cp:lastModifiedBy>
  <cp:revision>7</cp:revision>
  <dcterms:created xsi:type="dcterms:W3CDTF">2023-06-20T19:11:46Z</dcterms:created>
  <dcterms:modified xsi:type="dcterms:W3CDTF">2023-06-30T13:16:23Z</dcterms:modified>
</cp:coreProperties>
</file>