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99" r:id="rId3"/>
    <p:sldId id="297" r:id="rId4"/>
    <p:sldId id="397" r:id="rId5"/>
    <p:sldId id="393" r:id="rId6"/>
    <p:sldId id="394" r:id="rId7"/>
    <p:sldId id="390" r:id="rId8"/>
    <p:sldId id="398" r:id="rId9"/>
    <p:sldId id="327" r:id="rId10"/>
    <p:sldId id="40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446B5-7B1A-47C1-93AF-82456B9A4C96}" type="doc">
      <dgm:prSet loTypeId="urn:microsoft.com/office/officeart/2008/layout/AlternatingPictureBlocks" loCatId="pictur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BFD393-CB50-45AF-952F-43300440C34D}">
      <dgm:prSet phldrT="[Текст]"/>
      <dgm:spPr/>
      <dgm:t>
        <a:bodyPr/>
        <a:lstStyle/>
        <a:p>
          <a:r>
            <a:rPr lang="ru-RU" dirty="0"/>
            <a:t>Снижение социальной напряженности</a:t>
          </a:r>
        </a:p>
      </dgm:t>
    </dgm:pt>
    <dgm:pt modelId="{DA2F837C-8767-4B22-936E-D6916A4DFD07}" type="parTrans" cxnId="{A83F09EE-1F00-40FF-80B6-FFB8F4E1AF8D}">
      <dgm:prSet/>
      <dgm:spPr/>
      <dgm:t>
        <a:bodyPr/>
        <a:lstStyle/>
        <a:p>
          <a:endParaRPr lang="ru-RU"/>
        </a:p>
      </dgm:t>
    </dgm:pt>
    <dgm:pt modelId="{AE78AE3F-AB74-4ADD-AD66-567E077E7C05}" type="sibTrans" cxnId="{A83F09EE-1F00-40FF-80B6-FFB8F4E1AF8D}">
      <dgm:prSet/>
      <dgm:spPr/>
      <dgm:t>
        <a:bodyPr/>
        <a:lstStyle/>
        <a:p>
          <a:endParaRPr lang="ru-RU"/>
        </a:p>
      </dgm:t>
    </dgm:pt>
    <dgm:pt modelId="{147B2CAF-3F5E-44DF-880F-6A98DF3BAA9B}">
      <dgm:prSet phldrT="[Текст]"/>
      <dgm:spPr/>
      <dgm:t>
        <a:bodyPr/>
        <a:lstStyle/>
        <a:p>
          <a:r>
            <a:rPr lang="ru-RU" dirty="0"/>
            <a:t>Основа для разработки стратегии</a:t>
          </a:r>
        </a:p>
      </dgm:t>
    </dgm:pt>
    <dgm:pt modelId="{03FE1942-5D86-4339-82BE-A6BFFAB82F5A}" type="parTrans" cxnId="{B182F7AC-2D61-4C7E-B2FB-BE6F2D40CBD9}">
      <dgm:prSet/>
      <dgm:spPr/>
      <dgm:t>
        <a:bodyPr/>
        <a:lstStyle/>
        <a:p>
          <a:endParaRPr lang="ru-RU"/>
        </a:p>
      </dgm:t>
    </dgm:pt>
    <dgm:pt modelId="{CE119E83-02DF-41C9-881B-9BD1521548BE}" type="sibTrans" cxnId="{B182F7AC-2D61-4C7E-B2FB-BE6F2D40CBD9}">
      <dgm:prSet/>
      <dgm:spPr/>
      <dgm:t>
        <a:bodyPr/>
        <a:lstStyle/>
        <a:p>
          <a:endParaRPr lang="ru-RU"/>
        </a:p>
      </dgm:t>
    </dgm:pt>
    <dgm:pt modelId="{7DEF8C9A-45F1-41F9-90F1-307DCB077FF5}">
      <dgm:prSet phldrT="[Текст]"/>
      <dgm:spPr/>
      <dgm:t>
        <a:bodyPr/>
        <a:lstStyle/>
        <a:p>
          <a:r>
            <a:rPr lang="ru-RU" dirty="0"/>
            <a:t>Сплочение местного сообщества для развития территории</a:t>
          </a:r>
        </a:p>
      </dgm:t>
    </dgm:pt>
    <dgm:pt modelId="{246EA5C8-0694-47DB-A7E4-0E0912E083FF}" type="parTrans" cxnId="{15CEE1DB-15DB-4629-8E6F-A2B72D0263BC}">
      <dgm:prSet/>
      <dgm:spPr/>
      <dgm:t>
        <a:bodyPr/>
        <a:lstStyle/>
        <a:p>
          <a:endParaRPr lang="ru-RU"/>
        </a:p>
      </dgm:t>
    </dgm:pt>
    <dgm:pt modelId="{8ADF03A1-BF78-43FD-891F-ED41BDC7712D}" type="sibTrans" cxnId="{15CEE1DB-15DB-4629-8E6F-A2B72D0263BC}">
      <dgm:prSet/>
      <dgm:spPr/>
      <dgm:t>
        <a:bodyPr/>
        <a:lstStyle/>
        <a:p>
          <a:endParaRPr lang="ru-RU"/>
        </a:p>
      </dgm:t>
    </dgm:pt>
    <dgm:pt modelId="{FBE32216-65B9-40C4-908A-588E9A0FD9DC}" type="pres">
      <dgm:prSet presAssocID="{F26446B5-7B1A-47C1-93AF-82456B9A4C96}" presName="linearFlow" presStyleCnt="0">
        <dgm:presLayoutVars>
          <dgm:dir/>
          <dgm:resizeHandles val="exact"/>
        </dgm:presLayoutVars>
      </dgm:prSet>
      <dgm:spPr/>
    </dgm:pt>
    <dgm:pt modelId="{CDE1AB32-84BC-4FAE-820A-5E3099C89A0D}" type="pres">
      <dgm:prSet presAssocID="{4BBFD393-CB50-45AF-952F-43300440C34D}" presName="comp" presStyleCnt="0"/>
      <dgm:spPr/>
    </dgm:pt>
    <dgm:pt modelId="{D487A8BC-DF9A-45AE-92AB-5ABAE0A2F333}" type="pres">
      <dgm:prSet presAssocID="{4BBFD393-CB50-45AF-952F-43300440C34D}" presName="rect2" presStyleLbl="node1" presStyleIdx="0" presStyleCnt="3" custScaleX="208388" custLinFactNeighborX="50405" custLinFactNeighborY="-6165">
        <dgm:presLayoutVars>
          <dgm:bulletEnabled val="1"/>
        </dgm:presLayoutVars>
      </dgm:prSet>
      <dgm:spPr/>
    </dgm:pt>
    <dgm:pt modelId="{FB081371-6EFF-4B4E-8F28-C3F1DC9AA724}" type="pres">
      <dgm:prSet presAssocID="{4BBFD393-CB50-45AF-952F-43300440C34D}" presName="rect1" presStyleLbl="lnNode1" presStyleIdx="0" presStyleCnt="3" custScaleX="137001" custLinFactNeighborX="-50501" custLinFactNeighborY="-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73A6ED-1B31-403A-B3A2-B2CE8B537F0A}" type="pres">
      <dgm:prSet presAssocID="{AE78AE3F-AB74-4ADD-AD66-567E077E7C05}" presName="sibTrans" presStyleCnt="0"/>
      <dgm:spPr/>
    </dgm:pt>
    <dgm:pt modelId="{030B17A9-0779-403E-98E5-6DF4906BA639}" type="pres">
      <dgm:prSet presAssocID="{147B2CAF-3F5E-44DF-880F-6A98DF3BAA9B}" presName="comp" presStyleCnt="0"/>
      <dgm:spPr/>
    </dgm:pt>
    <dgm:pt modelId="{E967D623-1471-4E27-B465-DE82CE00275B}" type="pres">
      <dgm:prSet presAssocID="{147B2CAF-3F5E-44DF-880F-6A98DF3BAA9B}" presName="rect2" presStyleLbl="node1" presStyleIdx="1" presStyleCnt="3" custScaleX="228135" custLinFactNeighborX="-18360" custLinFactNeighborY="-3123">
        <dgm:presLayoutVars>
          <dgm:bulletEnabled val="1"/>
        </dgm:presLayoutVars>
      </dgm:prSet>
      <dgm:spPr/>
    </dgm:pt>
    <dgm:pt modelId="{12A148B9-617A-42BB-ADC1-A985FAD68B14}" type="pres">
      <dgm:prSet presAssocID="{147B2CAF-3F5E-44DF-880F-6A98DF3BAA9B}" presName="rect1" presStyleLbl="lnNode1" presStyleIdx="1" presStyleCnt="3" custLinFactX="20688" custLinFactNeighborX="100000" custLinFactNeighborY="-147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CA43EA4-00D9-4207-9D5D-985A3D2907F0}" type="pres">
      <dgm:prSet presAssocID="{CE119E83-02DF-41C9-881B-9BD1521548BE}" presName="sibTrans" presStyleCnt="0"/>
      <dgm:spPr/>
    </dgm:pt>
    <dgm:pt modelId="{529EB8F9-04AF-48E6-A1E4-131EFBE513C3}" type="pres">
      <dgm:prSet presAssocID="{7DEF8C9A-45F1-41F9-90F1-307DCB077FF5}" presName="comp" presStyleCnt="0"/>
      <dgm:spPr/>
    </dgm:pt>
    <dgm:pt modelId="{A047CBD0-B198-4A77-B91E-B09D45A31292}" type="pres">
      <dgm:prSet presAssocID="{7DEF8C9A-45F1-41F9-90F1-307DCB077FF5}" presName="rect2" presStyleLbl="node1" presStyleIdx="2" presStyleCnt="3" custScaleX="222264" custLinFactNeighborX="30365" custLinFactNeighborY="-3123">
        <dgm:presLayoutVars>
          <dgm:bulletEnabled val="1"/>
        </dgm:presLayoutVars>
      </dgm:prSet>
      <dgm:spPr/>
    </dgm:pt>
    <dgm:pt modelId="{AD51E775-FE21-4B7B-9200-B924EA5982D4}" type="pres">
      <dgm:prSet presAssocID="{7DEF8C9A-45F1-41F9-90F1-307DCB077FF5}" presName="rect1" presStyleLbl="lnNode1" presStyleIdx="2" presStyleCnt="3" custLinFactNeighborX="-83353" custLinFactNeighborY="-936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328BB2A-67C1-48C6-A721-7156656B728B}" type="presOf" srcId="{7DEF8C9A-45F1-41F9-90F1-307DCB077FF5}" destId="{A047CBD0-B198-4A77-B91E-B09D45A31292}" srcOrd="0" destOrd="0" presId="urn:microsoft.com/office/officeart/2008/layout/AlternatingPictureBlocks"/>
    <dgm:cxn modelId="{0FBA8038-1A39-4D4A-ABDD-0D896FBC1358}" type="presOf" srcId="{4BBFD393-CB50-45AF-952F-43300440C34D}" destId="{D487A8BC-DF9A-45AE-92AB-5ABAE0A2F333}" srcOrd="0" destOrd="0" presId="urn:microsoft.com/office/officeart/2008/layout/AlternatingPictureBlocks"/>
    <dgm:cxn modelId="{B182F7AC-2D61-4C7E-B2FB-BE6F2D40CBD9}" srcId="{F26446B5-7B1A-47C1-93AF-82456B9A4C96}" destId="{147B2CAF-3F5E-44DF-880F-6A98DF3BAA9B}" srcOrd="1" destOrd="0" parTransId="{03FE1942-5D86-4339-82BE-A6BFFAB82F5A}" sibTransId="{CE119E83-02DF-41C9-881B-9BD1521548BE}"/>
    <dgm:cxn modelId="{FA4DB5B4-34D1-418C-927A-B1F0EC7842E4}" type="presOf" srcId="{147B2CAF-3F5E-44DF-880F-6A98DF3BAA9B}" destId="{E967D623-1471-4E27-B465-DE82CE00275B}" srcOrd="0" destOrd="0" presId="urn:microsoft.com/office/officeart/2008/layout/AlternatingPictureBlocks"/>
    <dgm:cxn modelId="{15CEE1DB-15DB-4629-8E6F-A2B72D0263BC}" srcId="{F26446B5-7B1A-47C1-93AF-82456B9A4C96}" destId="{7DEF8C9A-45F1-41F9-90F1-307DCB077FF5}" srcOrd="2" destOrd="0" parTransId="{246EA5C8-0694-47DB-A7E4-0E0912E083FF}" sibTransId="{8ADF03A1-BF78-43FD-891F-ED41BDC7712D}"/>
    <dgm:cxn modelId="{275B88E8-EAEF-4EAE-95A6-233E95DC237E}" type="presOf" srcId="{F26446B5-7B1A-47C1-93AF-82456B9A4C96}" destId="{FBE32216-65B9-40C4-908A-588E9A0FD9DC}" srcOrd="0" destOrd="0" presId="urn:microsoft.com/office/officeart/2008/layout/AlternatingPictureBlocks"/>
    <dgm:cxn modelId="{A83F09EE-1F00-40FF-80B6-FFB8F4E1AF8D}" srcId="{F26446B5-7B1A-47C1-93AF-82456B9A4C96}" destId="{4BBFD393-CB50-45AF-952F-43300440C34D}" srcOrd="0" destOrd="0" parTransId="{DA2F837C-8767-4B22-936E-D6916A4DFD07}" sibTransId="{AE78AE3F-AB74-4ADD-AD66-567E077E7C05}"/>
    <dgm:cxn modelId="{5F261EC1-FE3C-42A5-A09E-694E2B2563F1}" type="presParOf" srcId="{FBE32216-65B9-40C4-908A-588E9A0FD9DC}" destId="{CDE1AB32-84BC-4FAE-820A-5E3099C89A0D}" srcOrd="0" destOrd="0" presId="urn:microsoft.com/office/officeart/2008/layout/AlternatingPictureBlocks"/>
    <dgm:cxn modelId="{074555A5-DC07-4F78-8EE8-6F30A79F1F07}" type="presParOf" srcId="{CDE1AB32-84BC-4FAE-820A-5E3099C89A0D}" destId="{D487A8BC-DF9A-45AE-92AB-5ABAE0A2F333}" srcOrd="0" destOrd="0" presId="urn:microsoft.com/office/officeart/2008/layout/AlternatingPictureBlocks"/>
    <dgm:cxn modelId="{F03A7E5E-BE45-4C49-AAEC-4B14E558F2DC}" type="presParOf" srcId="{CDE1AB32-84BC-4FAE-820A-5E3099C89A0D}" destId="{FB081371-6EFF-4B4E-8F28-C3F1DC9AA724}" srcOrd="1" destOrd="0" presId="urn:microsoft.com/office/officeart/2008/layout/AlternatingPictureBlocks"/>
    <dgm:cxn modelId="{B4A4BA87-F094-4285-AF86-42CE8E28DEED}" type="presParOf" srcId="{FBE32216-65B9-40C4-908A-588E9A0FD9DC}" destId="{7D73A6ED-1B31-403A-B3A2-B2CE8B537F0A}" srcOrd="1" destOrd="0" presId="urn:microsoft.com/office/officeart/2008/layout/AlternatingPictureBlocks"/>
    <dgm:cxn modelId="{6D7E0FFC-39B4-4B8E-9359-085319AAFAFA}" type="presParOf" srcId="{FBE32216-65B9-40C4-908A-588E9A0FD9DC}" destId="{030B17A9-0779-403E-98E5-6DF4906BA639}" srcOrd="2" destOrd="0" presId="urn:microsoft.com/office/officeart/2008/layout/AlternatingPictureBlocks"/>
    <dgm:cxn modelId="{6E9967E0-B095-40E4-BCE6-A514B189DF0E}" type="presParOf" srcId="{030B17A9-0779-403E-98E5-6DF4906BA639}" destId="{E967D623-1471-4E27-B465-DE82CE00275B}" srcOrd="0" destOrd="0" presId="urn:microsoft.com/office/officeart/2008/layout/AlternatingPictureBlocks"/>
    <dgm:cxn modelId="{1FFA7478-43C2-4222-ADFF-CC34059669FD}" type="presParOf" srcId="{030B17A9-0779-403E-98E5-6DF4906BA639}" destId="{12A148B9-617A-42BB-ADC1-A985FAD68B14}" srcOrd="1" destOrd="0" presId="urn:microsoft.com/office/officeart/2008/layout/AlternatingPictureBlocks"/>
    <dgm:cxn modelId="{6137F4EA-1F97-468F-AE5F-227D1DC7B160}" type="presParOf" srcId="{FBE32216-65B9-40C4-908A-588E9A0FD9DC}" destId="{BCA43EA4-00D9-4207-9D5D-985A3D2907F0}" srcOrd="3" destOrd="0" presId="urn:microsoft.com/office/officeart/2008/layout/AlternatingPictureBlocks"/>
    <dgm:cxn modelId="{C0C97862-C17C-472D-A023-E08D8AF36790}" type="presParOf" srcId="{FBE32216-65B9-40C4-908A-588E9A0FD9DC}" destId="{529EB8F9-04AF-48E6-A1E4-131EFBE513C3}" srcOrd="4" destOrd="0" presId="urn:microsoft.com/office/officeart/2008/layout/AlternatingPictureBlocks"/>
    <dgm:cxn modelId="{F7BE9B5F-7E2E-4E03-A86C-21A8560E84EB}" type="presParOf" srcId="{529EB8F9-04AF-48E6-A1E4-131EFBE513C3}" destId="{A047CBD0-B198-4A77-B91E-B09D45A31292}" srcOrd="0" destOrd="0" presId="urn:microsoft.com/office/officeart/2008/layout/AlternatingPictureBlocks"/>
    <dgm:cxn modelId="{FC1958F1-4AD9-4735-8F4F-03F96B52D38D}" type="presParOf" srcId="{529EB8F9-04AF-48E6-A1E4-131EFBE513C3}" destId="{AD51E775-FE21-4B7B-9200-B924EA5982D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446B5-7B1A-47C1-93AF-82456B9A4C96}" type="doc">
      <dgm:prSet loTypeId="urn:microsoft.com/office/officeart/2008/layout/AlternatingPictureBlocks" loCatId="pictur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BFD393-CB50-45AF-952F-43300440C34D}">
      <dgm:prSet phldrT="[Текст]"/>
      <dgm:spPr/>
      <dgm:t>
        <a:bodyPr/>
        <a:lstStyle/>
        <a:p>
          <a:r>
            <a:rPr lang="ru-RU" dirty="0"/>
            <a:t>Обоснование актуальности проведения мероприятий, реализации социальных программ</a:t>
          </a:r>
        </a:p>
      </dgm:t>
    </dgm:pt>
    <dgm:pt modelId="{DA2F837C-8767-4B22-936E-D6916A4DFD07}" type="parTrans" cxnId="{A83F09EE-1F00-40FF-80B6-FFB8F4E1AF8D}">
      <dgm:prSet/>
      <dgm:spPr/>
      <dgm:t>
        <a:bodyPr/>
        <a:lstStyle/>
        <a:p>
          <a:endParaRPr lang="ru-RU"/>
        </a:p>
      </dgm:t>
    </dgm:pt>
    <dgm:pt modelId="{AE78AE3F-AB74-4ADD-AD66-567E077E7C05}" type="sibTrans" cxnId="{A83F09EE-1F00-40FF-80B6-FFB8F4E1AF8D}">
      <dgm:prSet/>
      <dgm:spPr/>
      <dgm:t>
        <a:bodyPr/>
        <a:lstStyle/>
        <a:p>
          <a:endParaRPr lang="ru-RU"/>
        </a:p>
      </dgm:t>
    </dgm:pt>
    <dgm:pt modelId="{147B2CAF-3F5E-44DF-880F-6A98DF3BAA9B}">
      <dgm:prSet phldrT="[Текст]" custT="1"/>
      <dgm:spPr/>
      <dgm:t>
        <a:bodyPr/>
        <a:lstStyle/>
        <a:p>
          <a:r>
            <a:rPr lang="ru-RU" sz="2400" dirty="0"/>
            <a:t>Формирование информационной стратегии,, выбор каналов информирования</a:t>
          </a:r>
        </a:p>
      </dgm:t>
    </dgm:pt>
    <dgm:pt modelId="{03FE1942-5D86-4339-82BE-A6BFFAB82F5A}" type="parTrans" cxnId="{B182F7AC-2D61-4C7E-B2FB-BE6F2D40CBD9}">
      <dgm:prSet/>
      <dgm:spPr/>
      <dgm:t>
        <a:bodyPr/>
        <a:lstStyle/>
        <a:p>
          <a:endParaRPr lang="ru-RU"/>
        </a:p>
      </dgm:t>
    </dgm:pt>
    <dgm:pt modelId="{CE119E83-02DF-41C9-881B-9BD1521548BE}" type="sibTrans" cxnId="{B182F7AC-2D61-4C7E-B2FB-BE6F2D40CBD9}">
      <dgm:prSet/>
      <dgm:spPr/>
      <dgm:t>
        <a:bodyPr/>
        <a:lstStyle/>
        <a:p>
          <a:endParaRPr lang="ru-RU"/>
        </a:p>
      </dgm:t>
    </dgm:pt>
    <dgm:pt modelId="{7DEF8C9A-45F1-41F9-90F1-307DCB077FF5}">
      <dgm:prSet phldrT="[Текст]" custT="1"/>
      <dgm:spPr/>
      <dgm:t>
        <a:bodyPr/>
        <a:lstStyle/>
        <a:p>
          <a:r>
            <a:rPr lang="ru-RU" sz="2400" dirty="0"/>
            <a:t>Создание условий для формирования новых неформальных групп и юридических лиц (ФМС, ТОС и других НКО, развивающих территорию</a:t>
          </a:r>
          <a:r>
            <a:rPr lang="ru-RU" sz="2000" dirty="0"/>
            <a:t>)</a:t>
          </a:r>
        </a:p>
      </dgm:t>
    </dgm:pt>
    <dgm:pt modelId="{246EA5C8-0694-47DB-A7E4-0E0912E083FF}" type="parTrans" cxnId="{15CEE1DB-15DB-4629-8E6F-A2B72D0263BC}">
      <dgm:prSet/>
      <dgm:spPr/>
      <dgm:t>
        <a:bodyPr/>
        <a:lstStyle/>
        <a:p>
          <a:endParaRPr lang="ru-RU"/>
        </a:p>
      </dgm:t>
    </dgm:pt>
    <dgm:pt modelId="{8ADF03A1-BF78-43FD-891F-ED41BDC7712D}" type="sibTrans" cxnId="{15CEE1DB-15DB-4629-8E6F-A2B72D0263BC}">
      <dgm:prSet/>
      <dgm:spPr/>
      <dgm:t>
        <a:bodyPr/>
        <a:lstStyle/>
        <a:p>
          <a:endParaRPr lang="ru-RU"/>
        </a:p>
      </dgm:t>
    </dgm:pt>
    <dgm:pt modelId="{FBE32216-65B9-40C4-908A-588E9A0FD9DC}" type="pres">
      <dgm:prSet presAssocID="{F26446B5-7B1A-47C1-93AF-82456B9A4C96}" presName="linearFlow" presStyleCnt="0">
        <dgm:presLayoutVars>
          <dgm:dir/>
          <dgm:resizeHandles val="exact"/>
        </dgm:presLayoutVars>
      </dgm:prSet>
      <dgm:spPr/>
    </dgm:pt>
    <dgm:pt modelId="{CDE1AB32-84BC-4FAE-820A-5E3099C89A0D}" type="pres">
      <dgm:prSet presAssocID="{4BBFD393-CB50-45AF-952F-43300440C34D}" presName="comp" presStyleCnt="0"/>
      <dgm:spPr/>
    </dgm:pt>
    <dgm:pt modelId="{D487A8BC-DF9A-45AE-92AB-5ABAE0A2F333}" type="pres">
      <dgm:prSet presAssocID="{4BBFD393-CB50-45AF-952F-43300440C34D}" presName="rect2" presStyleLbl="node1" presStyleIdx="0" presStyleCnt="3" custScaleX="208388" custLinFactNeighborX="41664" custLinFactNeighborY="-71">
        <dgm:presLayoutVars>
          <dgm:bulletEnabled val="1"/>
        </dgm:presLayoutVars>
      </dgm:prSet>
      <dgm:spPr/>
    </dgm:pt>
    <dgm:pt modelId="{FB081371-6EFF-4B4E-8F28-C3F1DC9AA724}" type="pres">
      <dgm:prSet presAssocID="{4BBFD393-CB50-45AF-952F-43300440C34D}" presName="rect1" presStyleLbl="lnNode1" presStyleIdx="0" presStyleCnt="3" custScaleX="137001" custLinFactNeighborX="-50501" custLinFactNeighborY="-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73A6ED-1B31-403A-B3A2-B2CE8B537F0A}" type="pres">
      <dgm:prSet presAssocID="{AE78AE3F-AB74-4ADD-AD66-567E077E7C05}" presName="sibTrans" presStyleCnt="0"/>
      <dgm:spPr/>
    </dgm:pt>
    <dgm:pt modelId="{030B17A9-0779-403E-98E5-6DF4906BA639}" type="pres">
      <dgm:prSet presAssocID="{147B2CAF-3F5E-44DF-880F-6A98DF3BAA9B}" presName="comp" presStyleCnt="0"/>
      <dgm:spPr/>
    </dgm:pt>
    <dgm:pt modelId="{E967D623-1471-4E27-B465-DE82CE00275B}" type="pres">
      <dgm:prSet presAssocID="{147B2CAF-3F5E-44DF-880F-6A98DF3BAA9B}" presName="rect2" presStyleLbl="node1" presStyleIdx="1" presStyleCnt="3" custScaleX="201839" custLinFactNeighborX="-24699" custLinFactNeighborY="-320">
        <dgm:presLayoutVars>
          <dgm:bulletEnabled val="1"/>
        </dgm:presLayoutVars>
      </dgm:prSet>
      <dgm:spPr/>
    </dgm:pt>
    <dgm:pt modelId="{12A148B9-617A-42BB-ADC1-A985FAD68B14}" type="pres">
      <dgm:prSet presAssocID="{147B2CAF-3F5E-44DF-880F-6A98DF3BAA9B}" presName="rect1" presStyleLbl="lnNode1" presStyleIdx="1" presStyleCnt="3" custScaleX="154834" custScaleY="95946" custLinFactX="2511" custLinFactNeighborX="100000" custLinFactNeighborY="-31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CA43EA4-00D9-4207-9D5D-985A3D2907F0}" type="pres">
      <dgm:prSet presAssocID="{CE119E83-02DF-41C9-881B-9BD1521548BE}" presName="sibTrans" presStyleCnt="0"/>
      <dgm:spPr/>
    </dgm:pt>
    <dgm:pt modelId="{529EB8F9-04AF-48E6-A1E4-131EFBE513C3}" type="pres">
      <dgm:prSet presAssocID="{7DEF8C9A-45F1-41F9-90F1-307DCB077FF5}" presName="comp" presStyleCnt="0"/>
      <dgm:spPr/>
    </dgm:pt>
    <dgm:pt modelId="{A047CBD0-B198-4A77-B91E-B09D45A31292}" type="pres">
      <dgm:prSet presAssocID="{7DEF8C9A-45F1-41F9-90F1-307DCB077FF5}" presName="rect2" presStyleLbl="node1" presStyleIdx="2" presStyleCnt="3" custScaleX="208799" custLinFactNeighborX="30365" custLinFactNeighborY="-3123">
        <dgm:presLayoutVars>
          <dgm:bulletEnabled val="1"/>
        </dgm:presLayoutVars>
      </dgm:prSet>
      <dgm:spPr/>
    </dgm:pt>
    <dgm:pt modelId="{AD51E775-FE21-4B7B-9200-B924EA5982D4}" type="pres">
      <dgm:prSet presAssocID="{7DEF8C9A-45F1-41F9-90F1-307DCB077FF5}" presName="rect1" presStyleLbl="lnNode1" presStyleIdx="2" presStyleCnt="3" custScaleX="137845" custLinFactNeighborX="-63088" custLinFactNeighborY="-9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C12C319-F207-461C-AEB9-FBEC82D2A48F}" type="presOf" srcId="{147B2CAF-3F5E-44DF-880F-6A98DF3BAA9B}" destId="{E967D623-1471-4E27-B465-DE82CE00275B}" srcOrd="0" destOrd="0" presId="urn:microsoft.com/office/officeart/2008/layout/AlternatingPictureBlocks"/>
    <dgm:cxn modelId="{6642D046-4CCF-4187-96BE-07F1F471DDA8}" type="presOf" srcId="{4BBFD393-CB50-45AF-952F-43300440C34D}" destId="{D487A8BC-DF9A-45AE-92AB-5ABAE0A2F333}" srcOrd="0" destOrd="0" presId="urn:microsoft.com/office/officeart/2008/layout/AlternatingPictureBlocks"/>
    <dgm:cxn modelId="{BBD9B6AA-C396-4E10-A2E1-2DF6190C7F7C}" type="presOf" srcId="{F26446B5-7B1A-47C1-93AF-82456B9A4C96}" destId="{FBE32216-65B9-40C4-908A-588E9A0FD9DC}" srcOrd="0" destOrd="0" presId="urn:microsoft.com/office/officeart/2008/layout/AlternatingPictureBlocks"/>
    <dgm:cxn modelId="{B182F7AC-2D61-4C7E-B2FB-BE6F2D40CBD9}" srcId="{F26446B5-7B1A-47C1-93AF-82456B9A4C96}" destId="{147B2CAF-3F5E-44DF-880F-6A98DF3BAA9B}" srcOrd="1" destOrd="0" parTransId="{03FE1942-5D86-4339-82BE-A6BFFAB82F5A}" sibTransId="{CE119E83-02DF-41C9-881B-9BD1521548BE}"/>
    <dgm:cxn modelId="{15CEE1DB-15DB-4629-8E6F-A2B72D0263BC}" srcId="{F26446B5-7B1A-47C1-93AF-82456B9A4C96}" destId="{7DEF8C9A-45F1-41F9-90F1-307DCB077FF5}" srcOrd="2" destOrd="0" parTransId="{246EA5C8-0694-47DB-A7E4-0E0912E083FF}" sibTransId="{8ADF03A1-BF78-43FD-891F-ED41BDC7712D}"/>
    <dgm:cxn modelId="{D7772BEA-1183-48A8-9F30-48896295393C}" type="presOf" srcId="{7DEF8C9A-45F1-41F9-90F1-307DCB077FF5}" destId="{A047CBD0-B198-4A77-B91E-B09D45A31292}" srcOrd="0" destOrd="0" presId="urn:microsoft.com/office/officeart/2008/layout/AlternatingPictureBlocks"/>
    <dgm:cxn modelId="{A83F09EE-1F00-40FF-80B6-FFB8F4E1AF8D}" srcId="{F26446B5-7B1A-47C1-93AF-82456B9A4C96}" destId="{4BBFD393-CB50-45AF-952F-43300440C34D}" srcOrd="0" destOrd="0" parTransId="{DA2F837C-8767-4B22-936E-D6916A4DFD07}" sibTransId="{AE78AE3F-AB74-4ADD-AD66-567E077E7C05}"/>
    <dgm:cxn modelId="{A7AF8487-5B9B-4A13-83DA-E2FF4AEF6938}" type="presParOf" srcId="{FBE32216-65B9-40C4-908A-588E9A0FD9DC}" destId="{CDE1AB32-84BC-4FAE-820A-5E3099C89A0D}" srcOrd="0" destOrd="0" presId="urn:microsoft.com/office/officeart/2008/layout/AlternatingPictureBlocks"/>
    <dgm:cxn modelId="{AF3B1C91-2622-4178-84F6-570FC2920D94}" type="presParOf" srcId="{CDE1AB32-84BC-4FAE-820A-5E3099C89A0D}" destId="{D487A8BC-DF9A-45AE-92AB-5ABAE0A2F333}" srcOrd="0" destOrd="0" presId="urn:microsoft.com/office/officeart/2008/layout/AlternatingPictureBlocks"/>
    <dgm:cxn modelId="{8F566C9A-5ADC-444A-93DD-1A3F2AFD8078}" type="presParOf" srcId="{CDE1AB32-84BC-4FAE-820A-5E3099C89A0D}" destId="{FB081371-6EFF-4B4E-8F28-C3F1DC9AA724}" srcOrd="1" destOrd="0" presId="urn:microsoft.com/office/officeart/2008/layout/AlternatingPictureBlocks"/>
    <dgm:cxn modelId="{C41AB7FC-95BF-416B-9B38-57CDD25514B6}" type="presParOf" srcId="{FBE32216-65B9-40C4-908A-588E9A0FD9DC}" destId="{7D73A6ED-1B31-403A-B3A2-B2CE8B537F0A}" srcOrd="1" destOrd="0" presId="urn:microsoft.com/office/officeart/2008/layout/AlternatingPictureBlocks"/>
    <dgm:cxn modelId="{3AB3F982-DDC5-4B15-BC38-19756591D116}" type="presParOf" srcId="{FBE32216-65B9-40C4-908A-588E9A0FD9DC}" destId="{030B17A9-0779-403E-98E5-6DF4906BA639}" srcOrd="2" destOrd="0" presId="urn:microsoft.com/office/officeart/2008/layout/AlternatingPictureBlocks"/>
    <dgm:cxn modelId="{65177FE2-47B3-49F1-86F4-263FE942B318}" type="presParOf" srcId="{030B17A9-0779-403E-98E5-6DF4906BA639}" destId="{E967D623-1471-4E27-B465-DE82CE00275B}" srcOrd="0" destOrd="0" presId="urn:microsoft.com/office/officeart/2008/layout/AlternatingPictureBlocks"/>
    <dgm:cxn modelId="{59233C3D-3AD9-40BE-9B97-EB4FFF563369}" type="presParOf" srcId="{030B17A9-0779-403E-98E5-6DF4906BA639}" destId="{12A148B9-617A-42BB-ADC1-A985FAD68B14}" srcOrd="1" destOrd="0" presId="urn:microsoft.com/office/officeart/2008/layout/AlternatingPictureBlocks"/>
    <dgm:cxn modelId="{9C2F8E2A-B968-4F5D-9E7E-717D2B7E667E}" type="presParOf" srcId="{FBE32216-65B9-40C4-908A-588E9A0FD9DC}" destId="{BCA43EA4-00D9-4207-9D5D-985A3D2907F0}" srcOrd="3" destOrd="0" presId="urn:microsoft.com/office/officeart/2008/layout/AlternatingPictureBlocks"/>
    <dgm:cxn modelId="{07DFE561-A5E2-4127-8A5C-797F5D85F720}" type="presParOf" srcId="{FBE32216-65B9-40C4-908A-588E9A0FD9DC}" destId="{529EB8F9-04AF-48E6-A1E4-131EFBE513C3}" srcOrd="4" destOrd="0" presId="urn:microsoft.com/office/officeart/2008/layout/AlternatingPictureBlocks"/>
    <dgm:cxn modelId="{AD29674B-F108-4A75-A77F-0F80863C13BA}" type="presParOf" srcId="{529EB8F9-04AF-48E6-A1E4-131EFBE513C3}" destId="{A047CBD0-B198-4A77-B91E-B09D45A31292}" srcOrd="0" destOrd="0" presId="urn:microsoft.com/office/officeart/2008/layout/AlternatingPictureBlocks"/>
    <dgm:cxn modelId="{4EB7470A-B360-4A68-8522-329468A847EB}" type="presParOf" srcId="{529EB8F9-04AF-48E6-A1E4-131EFBE513C3}" destId="{AD51E775-FE21-4B7B-9200-B924EA5982D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7A8BC-DF9A-45AE-92AB-5ABAE0A2F333}">
      <dsp:nvSpPr>
        <dsp:cNvPr id="0" name=""/>
        <dsp:cNvSpPr/>
      </dsp:nvSpPr>
      <dsp:spPr>
        <a:xfrm>
          <a:off x="2288977" y="0"/>
          <a:ext cx="5883472" cy="12769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Снижение социальной напряженности</a:t>
          </a:r>
        </a:p>
      </dsp:txBody>
      <dsp:txXfrm>
        <a:off x="2288977" y="0"/>
        <a:ext cx="5883472" cy="1276945"/>
      </dsp:txXfrm>
    </dsp:sp>
    <dsp:sp modelId="{FB081371-6EFF-4B4E-8F28-C3F1DC9AA724}">
      <dsp:nvSpPr>
        <dsp:cNvPr id="0" name=""/>
        <dsp:cNvSpPr/>
      </dsp:nvSpPr>
      <dsp:spPr>
        <a:xfrm>
          <a:off x="458867" y="2309"/>
          <a:ext cx="1731933" cy="127694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67D623-1471-4E27-B465-DE82CE00275B}">
      <dsp:nvSpPr>
        <dsp:cNvPr id="0" name=""/>
        <dsp:cNvSpPr/>
      </dsp:nvSpPr>
      <dsp:spPr>
        <a:xfrm>
          <a:off x="347364" y="1450978"/>
          <a:ext cx="6440994" cy="127694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Основа для разработки стратегии</a:t>
          </a:r>
        </a:p>
      </dsp:txBody>
      <dsp:txXfrm>
        <a:off x="347364" y="1450978"/>
        <a:ext cx="6440994" cy="1276945"/>
      </dsp:txXfrm>
    </dsp:sp>
    <dsp:sp modelId="{12A148B9-617A-42BB-ADC1-A985FAD68B14}">
      <dsp:nvSpPr>
        <dsp:cNvPr id="0" name=""/>
        <dsp:cNvSpPr/>
      </dsp:nvSpPr>
      <dsp:spPr>
        <a:xfrm>
          <a:off x="6908274" y="1472009"/>
          <a:ext cx="1264175" cy="127694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47CBD0-B198-4A77-B91E-B09D45A31292}">
      <dsp:nvSpPr>
        <dsp:cNvPr id="0" name=""/>
        <dsp:cNvSpPr/>
      </dsp:nvSpPr>
      <dsp:spPr>
        <a:xfrm>
          <a:off x="1805909" y="2938619"/>
          <a:ext cx="6275237" cy="127694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Сплочение местного сообщества для развития территории</a:t>
          </a:r>
        </a:p>
      </dsp:txBody>
      <dsp:txXfrm>
        <a:off x="1805909" y="2938619"/>
        <a:ext cx="6275237" cy="1276945"/>
      </dsp:txXfrm>
    </dsp:sp>
    <dsp:sp modelId="{AD51E775-FE21-4B7B-9200-B924EA5982D4}">
      <dsp:nvSpPr>
        <dsp:cNvPr id="0" name=""/>
        <dsp:cNvSpPr/>
      </dsp:nvSpPr>
      <dsp:spPr>
        <a:xfrm>
          <a:off x="230240" y="2858874"/>
          <a:ext cx="1264175" cy="127694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7A8BC-DF9A-45AE-92AB-5ABAE0A2F333}">
      <dsp:nvSpPr>
        <dsp:cNvPr id="0" name=""/>
        <dsp:cNvSpPr/>
      </dsp:nvSpPr>
      <dsp:spPr>
        <a:xfrm>
          <a:off x="3627900" y="485"/>
          <a:ext cx="5785856" cy="12557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Обоснование актуальности проведения мероприятий, реализации социальных программ</a:t>
          </a:r>
        </a:p>
      </dsp:txBody>
      <dsp:txXfrm>
        <a:off x="3627900" y="485"/>
        <a:ext cx="5785856" cy="1255758"/>
      </dsp:txXfrm>
    </dsp:sp>
    <dsp:sp modelId="{FB081371-6EFF-4B4E-8F28-C3F1DC9AA724}">
      <dsp:nvSpPr>
        <dsp:cNvPr id="0" name=""/>
        <dsp:cNvSpPr/>
      </dsp:nvSpPr>
      <dsp:spPr>
        <a:xfrm>
          <a:off x="1750445" y="485"/>
          <a:ext cx="1703197" cy="125575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67D623-1471-4E27-B465-DE82CE00275B}">
      <dsp:nvSpPr>
        <dsp:cNvPr id="0" name=""/>
        <dsp:cNvSpPr/>
      </dsp:nvSpPr>
      <dsp:spPr>
        <a:xfrm>
          <a:off x="1682543" y="1460317"/>
          <a:ext cx="5604024" cy="1255758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Формирование информационной стратегии,, выбор каналов информирования</a:t>
          </a:r>
        </a:p>
      </dsp:txBody>
      <dsp:txXfrm>
        <a:off x="1682543" y="1460317"/>
        <a:ext cx="5604024" cy="1255758"/>
      </dsp:txXfrm>
    </dsp:sp>
    <dsp:sp modelId="{12A148B9-617A-42BB-ADC1-A985FAD68B14}">
      <dsp:nvSpPr>
        <dsp:cNvPr id="0" name=""/>
        <dsp:cNvSpPr/>
      </dsp:nvSpPr>
      <dsp:spPr>
        <a:xfrm>
          <a:off x="7616449" y="1450585"/>
          <a:ext cx="1924897" cy="120485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47CBD0-B198-4A77-B91E-B09D45A31292}">
      <dsp:nvSpPr>
        <dsp:cNvPr id="0" name=""/>
        <dsp:cNvSpPr/>
      </dsp:nvSpPr>
      <dsp:spPr>
        <a:xfrm>
          <a:off x="3308250" y="2888077"/>
          <a:ext cx="5797267" cy="125575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Создание условий для формирования новых неформальных групп и юридических лиц (ФМС, ТОС и других НКО, развивающих территорию</a:t>
          </a:r>
          <a:r>
            <a:rPr lang="ru-RU" sz="2000" kern="1200" dirty="0"/>
            <a:t>)</a:t>
          </a:r>
        </a:p>
      </dsp:txBody>
      <dsp:txXfrm>
        <a:off x="3308250" y="2888077"/>
        <a:ext cx="5797267" cy="1255758"/>
      </dsp:txXfrm>
    </dsp:sp>
    <dsp:sp modelId="{AD51E775-FE21-4B7B-9200-B924EA5982D4}">
      <dsp:nvSpPr>
        <dsp:cNvPr id="0" name=""/>
        <dsp:cNvSpPr/>
      </dsp:nvSpPr>
      <dsp:spPr>
        <a:xfrm>
          <a:off x="1588487" y="2915264"/>
          <a:ext cx="1713690" cy="125575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6EB4-FE93-4456-B850-72129ED1B4C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CA5D5-F916-4184-BEB2-0AB17C8AB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5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7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4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7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7615"/>
            <a:ext cx="11661928" cy="6479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0027" y="4517375"/>
            <a:ext cx="7010399" cy="1524349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496CB1"/>
                </a:solidFill>
                <a:latin typeface="+mn-lt"/>
              </a:rPr>
              <a:t>Социальный паспорт территории</a:t>
            </a:r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FC125E0-58FE-4875-9173-840421A4A1C4}"/>
              </a:ext>
            </a:extLst>
          </p:cNvPr>
          <p:cNvSpPr txBox="1">
            <a:spLocks/>
          </p:cNvSpPr>
          <p:nvPr/>
        </p:nvSpPr>
        <p:spPr>
          <a:xfrm>
            <a:off x="5565226" y="3395326"/>
            <a:ext cx="5681662" cy="152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900" b="1" dirty="0"/>
              <a:t>Самарина Нина Николаевна</a:t>
            </a:r>
            <a:r>
              <a:rPr lang="ru-RU" altLang="ru-RU" sz="1900" dirty="0"/>
              <a:t>, </a:t>
            </a:r>
          </a:p>
          <a:p>
            <a:pPr algn="r"/>
            <a:r>
              <a:rPr lang="ru-RU" altLang="ru-RU" sz="1900" dirty="0"/>
              <a:t>председатель НП Альянс ФМС Пермского края, </a:t>
            </a:r>
          </a:p>
          <a:p>
            <a:pPr algn="r"/>
            <a:r>
              <a:rPr lang="ru-RU" altLang="ru-RU" sz="1900" dirty="0"/>
              <a:t>президент ФПСИ «Содействие»</a:t>
            </a:r>
          </a:p>
          <a:p>
            <a:pPr algn="r"/>
            <a:endParaRPr lang="ru-RU" altLang="ru-RU" sz="1100" dirty="0"/>
          </a:p>
        </p:txBody>
      </p:sp>
    </p:spTree>
    <p:extLst>
      <p:ext uri="{BB962C8B-B14F-4D97-AF65-F5344CB8AC3E}">
        <p14:creationId xmlns:p14="http://schemas.microsoft.com/office/powerpoint/2010/main" val="82098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7615"/>
            <a:ext cx="11661928" cy="6479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0027" y="4517375"/>
            <a:ext cx="7010399" cy="1524349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496CB1"/>
                </a:solidFill>
                <a:latin typeface="+mn-lt"/>
              </a:rPr>
              <a:t>Социальный паспорт территории</a:t>
            </a:r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FC125E0-58FE-4875-9173-840421A4A1C4}"/>
              </a:ext>
            </a:extLst>
          </p:cNvPr>
          <p:cNvSpPr txBox="1">
            <a:spLocks/>
          </p:cNvSpPr>
          <p:nvPr/>
        </p:nvSpPr>
        <p:spPr>
          <a:xfrm>
            <a:off x="5565226" y="3395326"/>
            <a:ext cx="5681662" cy="152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900" b="1" dirty="0"/>
              <a:t>Самарина Нина Николаевна</a:t>
            </a:r>
            <a:r>
              <a:rPr lang="ru-RU" altLang="ru-RU" sz="1900" dirty="0"/>
              <a:t>, </a:t>
            </a:r>
          </a:p>
          <a:p>
            <a:pPr algn="r"/>
            <a:r>
              <a:rPr lang="ru-RU" altLang="ru-RU" sz="1900" dirty="0"/>
              <a:t>председатель НП Альянс ФМС Пермского края, </a:t>
            </a:r>
          </a:p>
          <a:p>
            <a:pPr algn="r"/>
            <a:r>
              <a:rPr lang="ru-RU" altLang="ru-RU" sz="1900" dirty="0"/>
              <a:t>президент ФПСИ «Содействие»</a:t>
            </a:r>
          </a:p>
          <a:p>
            <a:pPr algn="r"/>
            <a:endParaRPr lang="ru-RU" altLang="ru-RU" sz="1100" dirty="0"/>
          </a:p>
        </p:txBody>
      </p:sp>
    </p:spTree>
    <p:extLst>
      <p:ext uri="{BB962C8B-B14F-4D97-AF65-F5344CB8AC3E}">
        <p14:creationId xmlns:p14="http://schemas.microsoft.com/office/powerpoint/2010/main" val="23267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43700" cy="6858001"/>
          </a:xfrm>
          <a:prstGeom prst="rect">
            <a:avLst/>
          </a:prstGeom>
        </p:spPr>
      </p:pic>
      <p:pic>
        <p:nvPicPr>
          <p:cNvPr id="4" name="Picture 2" descr="C:\Users\Анастасия\Downloads\Логотип на светлом фоне.jpg">
            <a:extLst>
              <a:ext uri="{FF2B5EF4-FFF2-40B4-BE49-F238E27FC236}">
                <a16:creationId xmlns:a16="http://schemas.microsoft.com/office/drawing/2014/main" id="{282A71DB-8F07-4DE2-AE09-E6CCE8B8D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9200" r="12971" b="9467"/>
          <a:stretch>
            <a:fillRect/>
          </a:stretch>
        </p:blipFill>
        <p:spPr bwMode="auto">
          <a:xfrm>
            <a:off x="899811" y="914403"/>
            <a:ext cx="2246523" cy="214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9E5B205-8C4E-401B-A791-E0030EDEB975}"/>
              </a:ext>
            </a:extLst>
          </p:cNvPr>
          <p:cNvSpPr txBox="1">
            <a:spLocks/>
          </p:cNvSpPr>
          <p:nvPr/>
        </p:nvSpPr>
        <p:spPr>
          <a:xfrm>
            <a:off x="3846785" y="756469"/>
            <a:ext cx="7168055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defRPr/>
            </a:pPr>
            <a:r>
              <a:rPr lang="ru-RU" sz="2800" b="1" kern="1200" dirty="0">
                <a:solidFill>
                  <a:srgbClr val="496CB1"/>
                </a:solidFill>
                <a:latin typeface="+mn-lt"/>
                <a:ea typeface="+mj-ea"/>
                <a:cs typeface="+mj-cs"/>
              </a:rPr>
              <a:t>ЗНАЧИМОСТЬ И АКТУАЛЬНОСТЬ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7488A600-9FFF-47AD-B9E5-A901210CB862}"/>
              </a:ext>
            </a:extLst>
          </p:cNvPr>
          <p:cNvSpPr txBox="1">
            <a:spLocks/>
          </p:cNvSpPr>
          <p:nvPr/>
        </p:nvSpPr>
        <p:spPr>
          <a:xfrm>
            <a:off x="784197" y="3246111"/>
            <a:ext cx="10230644" cy="3093658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just">
              <a:lnSpc>
                <a:spcPct val="120000"/>
              </a:lnSpc>
              <a:buClr>
                <a:srgbClr val="23538D"/>
              </a:buClr>
              <a:buFont typeface="Wingdings" pitchFamily="2" charset="2"/>
              <a:buChar char=""/>
              <a:defRPr/>
            </a:pPr>
            <a:r>
              <a:rPr lang="ru-RU" sz="4600" dirty="0"/>
              <a:t>Отсутствие экспресс-исследований состояния социальной сферы и социального самочувствия, их результатов в публичном пространстве  </a:t>
            </a:r>
            <a:r>
              <a:rPr lang="ru-RU" sz="4600" b="1" dirty="0"/>
              <a:t>на локальном уровне</a:t>
            </a:r>
            <a:r>
              <a:rPr lang="ru-RU" sz="4600" dirty="0"/>
              <a:t> не позволяет своевременно реагировать на изменения потребностей местного сообщества;</a:t>
            </a:r>
          </a:p>
          <a:p>
            <a:pPr marL="274320" indent="-274320" algn="just">
              <a:lnSpc>
                <a:spcPct val="120000"/>
              </a:lnSpc>
              <a:buClr>
                <a:srgbClr val="23538D"/>
              </a:buClr>
              <a:buFont typeface="Wingdings" pitchFamily="2" charset="2"/>
              <a:buChar char=""/>
              <a:defRPr/>
            </a:pPr>
            <a:r>
              <a:rPr lang="ru-RU" sz="4600" dirty="0"/>
              <a:t>Паспорт - понятный инструмент действия </a:t>
            </a:r>
            <a:r>
              <a:rPr lang="ru-RU" sz="4600" b="1" dirty="0"/>
              <a:t>для выявления новых </a:t>
            </a:r>
            <a:r>
              <a:rPr lang="ru-RU" sz="4600" b="1" dirty="0" err="1"/>
              <a:t>акторов</a:t>
            </a:r>
            <a:r>
              <a:rPr lang="ru-RU" sz="4600" b="1" dirty="0"/>
              <a:t> и условий их включения в решение проблем и развитие территории</a:t>
            </a:r>
            <a:r>
              <a:rPr lang="ru-RU" sz="4600" dirty="0"/>
              <a:t>,  востребован в деятельности ОМСУ, некоммерческих организаций, бизнеса  на местном уровне.</a:t>
            </a: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947B68EB-7D26-4C82-86C8-A163046AA524}"/>
              </a:ext>
            </a:extLst>
          </p:cNvPr>
          <p:cNvSpPr txBox="1">
            <a:spLocks/>
          </p:cNvSpPr>
          <p:nvPr/>
        </p:nvSpPr>
        <p:spPr>
          <a:xfrm>
            <a:off x="3506241" y="1878184"/>
            <a:ext cx="7508600" cy="1180858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just">
              <a:lnSpc>
                <a:spcPct val="120000"/>
              </a:lnSpc>
              <a:buClr>
                <a:srgbClr val="23538D"/>
              </a:buClr>
              <a:buFont typeface="Wingdings" pitchFamily="2" charset="2"/>
              <a:buChar char=""/>
              <a:defRPr/>
            </a:pPr>
            <a:r>
              <a:rPr lang="ru-RU" sz="4600" dirty="0"/>
              <a:t>Возрастающая </a:t>
            </a:r>
            <a:r>
              <a:rPr lang="ru-RU" sz="4600" b="1" dirty="0"/>
              <a:t>востребованность оценки </a:t>
            </a:r>
            <a:r>
              <a:rPr lang="ru-RU" sz="4600" dirty="0"/>
              <a:t>населением уровня проблем территории и степени развития общественного потенциала в сообществе;</a:t>
            </a:r>
          </a:p>
        </p:txBody>
      </p:sp>
    </p:spTree>
    <p:extLst>
      <p:ext uri="{BB962C8B-B14F-4D97-AF65-F5344CB8AC3E}">
        <p14:creationId xmlns:p14="http://schemas.microsoft.com/office/powerpoint/2010/main" val="244275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8F2938-5E73-4DEC-A8BA-2857B7AA3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43699" cy="6858001"/>
          </a:xfrm>
          <a:prstGeom prst="rect">
            <a:avLst/>
          </a:prstGeom>
        </p:spPr>
      </p:pic>
      <p:pic>
        <p:nvPicPr>
          <p:cNvPr id="4098" name="Picture 2" descr="C:\Users\Анастасия\Downloads\Логотип на светлом фоне.jpg">
            <a:extLst>
              <a:ext uri="{FF2B5EF4-FFF2-40B4-BE49-F238E27FC236}">
                <a16:creationId xmlns:a16="http://schemas.microsoft.com/office/drawing/2014/main" id="{A200A524-ED14-4640-9F2D-E00CD5E0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9200" r="12971" b="9467"/>
          <a:stretch>
            <a:fillRect/>
          </a:stretch>
        </p:blipFill>
        <p:spPr bwMode="auto">
          <a:xfrm>
            <a:off x="1102793" y="1028701"/>
            <a:ext cx="1755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6B289E80-2D6D-4463-B8C9-28823C5BB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1361" y="1410906"/>
            <a:ext cx="6372360" cy="7397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496CB1"/>
                </a:solidFill>
                <a:latin typeface="+mn-lt"/>
              </a:rPr>
              <a:t>ПРЕДМЕТ ИССЛЕДОВАНИЯ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6F571-2E1F-4AF4-B870-DD89E3ADF5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2793" y="2785241"/>
            <a:ext cx="10059193" cy="3740973"/>
          </a:xfrm>
        </p:spPr>
        <p:txBody>
          <a:bodyPr rtlCol="0">
            <a:normAutofit/>
          </a:bodyPr>
          <a:lstStyle/>
          <a:p>
            <a:pPr algn="just">
              <a:buClr>
                <a:srgbClr val="265A9A"/>
              </a:buClr>
              <a:buFont typeface="Wingdings" pitchFamily="2" charset="2"/>
              <a:buChar char="£"/>
              <a:defRPr/>
            </a:pPr>
            <a:r>
              <a:rPr lang="ru-RU" altLang="ru-RU" sz="2400" dirty="0"/>
              <a:t>Уровень развития направлений социальной сферы, влияющих на качество жизни в территории по мнению жителей.</a:t>
            </a:r>
          </a:p>
          <a:p>
            <a:pPr algn="just">
              <a:buClr>
                <a:srgbClr val="265A9A"/>
              </a:buClr>
              <a:buFont typeface="Wingdings" pitchFamily="2" charset="2"/>
              <a:buChar char="£"/>
              <a:defRPr/>
            </a:pPr>
            <a:r>
              <a:rPr lang="ru-RU" altLang="ru-RU" sz="2400" dirty="0"/>
              <a:t>«Горячие» точки проблем территории – наиболее актуальные вопросы по  в конкретных населенных пунктах территории.</a:t>
            </a:r>
          </a:p>
          <a:p>
            <a:pPr algn="just">
              <a:buClr>
                <a:srgbClr val="265A9A"/>
              </a:buClr>
              <a:buFont typeface="Wingdings" pitchFamily="2" charset="2"/>
              <a:buChar char="£"/>
              <a:defRPr/>
            </a:pPr>
            <a:r>
              <a:rPr lang="ru-RU" altLang="ru-RU" sz="2400" dirty="0"/>
              <a:t>«Точки роста» - общественный потенциал населения и социальные ресурсы территории для решения проблем в сообществе.</a:t>
            </a:r>
          </a:p>
          <a:p>
            <a:pPr algn="just">
              <a:buClr>
                <a:srgbClr val="265A9A"/>
              </a:buClr>
              <a:buFont typeface="Wingdings" pitchFamily="2" charset="2"/>
              <a:buChar char="£"/>
              <a:defRPr/>
            </a:pPr>
            <a:endParaRPr lang="ru-RU" altLang="ru-RU" sz="2400" dirty="0"/>
          </a:p>
          <a:p>
            <a:pPr marL="0" indent="0" algn="ctr">
              <a:buClr>
                <a:srgbClr val="265A9A"/>
              </a:buClr>
              <a:buNone/>
              <a:defRPr/>
            </a:pPr>
            <a:r>
              <a:rPr lang="ru-RU" altLang="ru-RU" b="1" dirty="0">
                <a:solidFill>
                  <a:srgbClr val="496CB1"/>
                </a:solidFill>
                <a:ea typeface="+mj-ea"/>
                <a:cs typeface="+mj-cs"/>
              </a:rPr>
              <a:t>ВИЗУАЛЬНЫЙ РЕЗУЛЬТАТ ИССЛЕДОВАНИЯ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90E1A9-8C04-46C2-81A6-C54E491EC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369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F45EF-07AF-467D-BF66-D8EC87F7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57" y="671376"/>
            <a:ext cx="8231188" cy="9064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96CB1"/>
                </a:solidFill>
                <a:latin typeface="+mn-lt"/>
              </a:rPr>
              <a:t>1</a:t>
            </a:r>
            <a:r>
              <a:rPr lang="ru-RU" sz="2800" b="1" dirty="0">
                <a:solidFill>
                  <a:srgbClr val="496CB1"/>
                </a:solidFill>
                <a:latin typeface="+mn-lt"/>
              </a:rPr>
              <a:t>0</a:t>
            </a:r>
            <a:r>
              <a:rPr lang="en-US" sz="2800" b="1" dirty="0">
                <a:solidFill>
                  <a:srgbClr val="496CB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496CB1"/>
                </a:solidFill>
                <a:latin typeface="+mn-lt"/>
              </a:rPr>
              <a:t>ПРИЧИН ИСПОЛЬЗОВАТЬ ТЕХНОЛОГИЮ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CCD534A-9BE5-4A21-97D3-A466A77E0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48" y="2911639"/>
            <a:ext cx="10339304" cy="3179379"/>
          </a:xfrm>
        </p:spPr>
        <p:txBody>
          <a:bodyPr rtlCol="0">
            <a:noAutofit/>
          </a:bodyPr>
          <a:lstStyle/>
          <a:p>
            <a:pPr marL="0" indent="0">
              <a:buClr>
                <a:srgbClr val="496CB1"/>
              </a:buClr>
              <a:buSzPct val="100000"/>
              <a:buNone/>
              <a:defRPr/>
            </a:pPr>
            <a:r>
              <a:rPr lang="ru-RU" sz="2000" dirty="0"/>
              <a:t>4. Корректировка социальных программ/проектов/политик.</a:t>
            </a:r>
          </a:p>
          <a:p>
            <a:pPr marL="0" indent="0">
              <a:buClr>
                <a:srgbClr val="496CB1"/>
              </a:buClr>
              <a:buSzPct val="100000"/>
              <a:buNone/>
              <a:defRPr/>
            </a:pPr>
            <a:r>
              <a:rPr lang="ru-RU" sz="2000" dirty="0"/>
              <a:t>5. Изучение потенциала общественной активности.</a:t>
            </a:r>
          </a:p>
          <a:p>
            <a:pPr marL="0" indent="0">
              <a:buClr>
                <a:srgbClr val="496CB1"/>
              </a:buClr>
              <a:buSzPct val="100000"/>
              <a:buNone/>
              <a:defRPr/>
            </a:pPr>
            <a:r>
              <a:rPr lang="ru-RU" sz="2000" dirty="0"/>
              <a:t>6. Вовлечение местного сообщества для совместных результатов.</a:t>
            </a:r>
          </a:p>
          <a:p>
            <a:pPr marL="0" indent="0">
              <a:buClr>
                <a:srgbClr val="496CB1"/>
              </a:buClr>
              <a:buSzPct val="100000"/>
              <a:buNone/>
              <a:defRPr/>
            </a:pPr>
            <a:r>
              <a:rPr lang="ru-RU" sz="2000" dirty="0"/>
              <a:t>7. Поиск новых подходов к решению соц. проблем территории.</a:t>
            </a:r>
          </a:p>
          <a:p>
            <a:pPr marL="0" indent="0">
              <a:buClr>
                <a:srgbClr val="496CB1"/>
              </a:buClr>
              <a:buSzPct val="100000"/>
              <a:buNone/>
              <a:defRPr/>
            </a:pPr>
            <a:r>
              <a:rPr lang="ru-RU" sz="2000" dirty="0"/>
              <a:t>8. Площадка для взаимодействия (НКО/бизнес/органы власти/инициативные граждане/население).</a:t>
            </a:r>
          </a:p>
          <a:p>
            <a:pPr marL="0" indent="0">
              <a:buClr>
                <a:srgbClr val="496CB1"/>
              </a:buClr>
              <a:buSzPct val="100000"/>
              <a:buNone/>
              <a:defRPr/>
            </a:pPr>
            <a:r>
              <a:rPr lang="ru-RU" sz="2000" dirty="0"/>
              <a:t>9. Расширение пула активистов и волонтеров.</a:t>
            </a:r>
          </a:p>
          <a:p>
            <a:pPr marL="0" indent="0">
              <a:buClr>
                <a:srgbClr val="496CB1"/>
              </a:buClr>
              <a:buSzPct val="100000"/>
              <a:buNone/>
              <a:defRPr/>
            </a:pPr>
            <a:r>
              <a:rPr lang="ru-RU" sz="2000" b="1" dirty="0"/>
              <a:t>10. НКО-оператор исследования становится носителем экспертных знаний, повышает узнаваемость среди местного населения, занимает авторитетную позицию на территории</a:t>
            </a:r>
            <a:endParaRPr lang="ru-RU" sz="2000" dirty="0"/>
          </a:p>
          <a:p>
            <a:pPr marL="514350" indent="-514350">
              <a:buClr>
                <a:srgbClr val="496CB1"/>
              </a:buClr>
              <a:buSzPct val="100000"/>
              <a:buFont typeface="+mj-lt"/>
              <a:buAutoNum type="arabicPeriod"/>
              <a:defRPr/>
            </a:pPr>
            <a:endParaRPr lang="ru-RU" sz="2000" dirty="0"/>
          </a:p>
          <a:p>
            <a:pPr marL="514350" indent="-514350">
              <a:buClr>
                <a:srgbClr val="496CB1"/>
              </a:buClr>
              <a:buSzPct val="100000"/>
              <a:buFont typeface="+mj-lt"/>
              <a:buAutoNum type="arabicPeriod"/>
              <a:defRPr/>
            </a:pPr>
            <a:endParaRPr lang="ru-RU" sz="2000" dirty="0"/>
          </a:p>
        </p:txBody>
      </p:sp>
      <p:sp>
        <p:nvSpPr>
          <p:cNvPr id="6" name="Объект 6">
            <a:extLst>
              <a:ext uri="{FF2B5EF4-FFF2-40B4-BE49-F238E27FC236}">
                <a16:creationId xmlns:a16="http://schemas.microsoft.com/office/drawing/2014/main" id="{6F72FCC1-9F9A-4D8D-BE4A-7F3223117663}"/>
              </a:ext>
            </a:extLst>
          </p:cNvPr>
          <p:cNvSpPr txBox="1">
            <a:spLocks/>
          </p:cNvSpPr>
          <p:nvPr/>
        </p:nvSpPr>
        <p:spPr>
          <a:xfrm>
            <a:off x="3380709" y="1483373"/>
            <a:ext cx="8583531" cy="140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Clr>
                <a:srgbClr val="496CB1"/>
              </a:buClr>
              <a:buSzPct val="100000"/>
              <a:buFont typeface="+mj-lt"/>
              <a:buAutoNum type="arabicPeriod"/>
              <a:defRPr/>
            </a:pPr>
            <a:r>
              <a:rPr lang="ru-RU" sz="2000" dirty="0"/>
              <a:t>Доступный механизм обратной связи.</a:t>
            </a:r>
          </a:p>
          <a:p>
            <a:pPr marL="361950" indent="-361950">
              <a:buClr>
                <a:srgbClr val="496CB1"/>
              </a:buClr>
              <a:buSzPct val="100000"/>
              <a:buFont typeface="+mj-lt"/>
              <a:buAutoNum type="arabicPeriod"/>
              <a:defRPr/>
            </a:pPr>
            <a:r>
              <a:rPr lang="ru-RU" sz="2000" dirty="0"/>
              <a:t>Оценка и анализ эффективности </a:t>
            </a:r>
            <a:r>
              <a:rPr lang="ru-RU" sz="2000" dirty="0" err="1"/>
              <a:t>соц.проектов</a:t>
            </a:r>
            <a:r>
              <a:rPr lang="ru-RU" sz="2000" dirty="0"/>
              <a:t>/программ/политик.</a:t>
            </a:r>
          </a:p>
          <a:p>
            <a:pPr marL="361950" indent="-361950">
              <a:buClr>
                <a:srgbClr val="496CB1"/>
              </a:buClr>
              <a:buSzPct val="100000"/>
              <a:buFont typeface="+mj-lt"/>
              <a:buAutoNum type="arabicPeriod"/>
              <a:defRPr/>
            </a:pPr>
            <a:r>
              <a:rPr lang="ru-RU" sz="2000" dirty="0"/>
              <a:t>Выявление приоритетных задач в социальной политике.</a:t>
            </a:r>
          </a:p>
          <a:p>
            <a:pPr marL="514350" indent="-514350">
              <a:buClr>
                <a:srgbClr val="496CB1"/>
              </a:buClr>
              <a:buSzPct val="100000"/>
              <a:buFont typeface="+mj-lt"/>
              <a:buAutoNum type="arabicPeriod"/>
              <a:defRPr/>
            </a:pPr>
            <a:endParaRPr lang="ru-RU" sz="2000" dirty="0"/>
          </a:p>
          <a:p>
            <a:pPr marL="514350" indent="-514350">
              <a:buClr>
                <a:srgbClr val="496CB1"/>
              </a:buClr>
              <a:buSzPct val="100000"/>
              <a:buFont typeface="+mj-lt"/>
              <a:buAutoNum type="arabicPeriod"/>
              <a:defRPr/>
            </a:pPr>
            <a:endParaRPr lang="ru-RU" sz="2000" dirty="0"/>
          </a:p>
        </p:txBody>
      </p:sp>
      <p:pic>
        <p:nvPicPr>
          <p:cNvPr id="8" name="Picture 2" descr="C:\Users\Анастасия\Downloads\Логотип на светлом фоне.jpg">
            <a:extLst>
              <a:ext uri="{FF2B5EF4-FFF2-40B4-BE49-F238E27FC236}">
                <a16:creationId xmlns:a16="http://schemas.microsoft.com/office/drawing/2014/main" id="{388D47EC-6E09-4BDB-8F9A-63405B09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9200" r="12971" b="9467"/>
          <a:stretch>
            <a:fillRect/>
          </a:stretch>
        </p:blipFill>
        <p:spPr bwMode="auto">
          <a:xfrm>
            <a:off x="1102793" y="1028701"/>
            <a:ext cx="1755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2EC522-A0C8-48A1-8BD2-9370E0A6A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47864" cy="68607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9658A-224C-45B3-BDC7-DEA221F9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303" y="1472377"/>
            <a:ext cx="512445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496CB1"/>
                </a:solidFill>
                <a:latin typeface="+mn-lt"/>
              </a:rPr>
              <a:t>ЭТАПЫ РЕАЛИЗАЦИИ</a:t>
            </a: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D61ED270-8184-49BC-8197-9606EEFC4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960" y="3026979"/>
            <a:ext cx="10068910" cy="3445258"/>
          </a:xfrm>
        </p:spPr>
        <p:txBody>
          <a:bodyPr rtlCol="0">
            <a:normAutofit fontScale="92500" lnSpcReduction="10000"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sz="2600" dirty="0"/>
              <a:t>Подготовительный этап (презентация проекта, проведение обучающего семинара).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600" dirty="0"/>
              <a:t>Работа с потребностями территорий-участников проекта, составление выборки, адаптация опросного листа.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600" dirty="0"/>
              <a:t>Полевой этап (обучение интервьюеров и супервайзеров, проведение массового опроса, обработка полученных данных).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600" dirty="0"/>
              <a:t>Этап анализа данных (разработка комплексного аналитического отчета, создание социальных паспортов).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600" dirty="0"/>
              <a:t>Заключительный этап (проведение итоговых круглых столов).</a:t>
            </a:r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698FD19C-FF78-4BED-937F-6768E9BC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68481" y="6492876"/>
            <a:ext cx="28956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fld id="{8BB1C74F-974F-4C17-87E6-D3B37CEA7B00}" type="slidenum">
              <a:rPr lang="ru-RU" altLang="ru-RU">
                <a:solidFill>
                  <a:srgbClr val="898989"/>
                </a:solidFill>
              </a:rPr>
              <a:pPr algn="ctr"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7" name="Picture 2" descr="C:\Users\Анастасия\Downloads\Логотип на светлом фоне.jpg">
            <a:extLst>
              <a:ext uri="{FF2B5EF4-FFF2-40B4-BE49-F238E27FC236}">
                <a16:creationId xmlns:a16="http://schemas.microsoft.com/office/drawing/2014/main" id="{7EF707E5-9B2A-472F-B5AA-D6348BF81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9200" r="12971" b="9467"/>
          <a:stretch>
            <a:fillRect/>
          </a:stretch>
        </p:blipFill>
        <p:spPr bwMode="auto">
          <a:xfrm>
            <a:off x="1102793" y="1028701"/>
            <a:ext cx="1755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893B49-CA3A-4279-9ED5-F69C0CD77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651C753E-B8B4-4B92-AE3E-62498D8D2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5305" y="1190484"/>
            <a:ext cx="3429000" cy="6397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496CB1"/>
                </a:solidFill>
                <a:ea typeface="+mj-ea"/>
                <a:cs typeface="+mj-cs"/>
              </a:rPr>
              <a:t>РЕСУРСЫ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990D9414-B3AE-41DF-8AF6-114BCF251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0940" y="2141483"/>
            <a:ext cx="4040188" cy="3951288"/>
          </a:xfrm>
        </p:spPr>
        <p:txBody>
          <a:bodyPr rtlCol="0">
            <a:normAutofit fontScale="92500" lnSpcReduction="10000"/>
          </a:bodyPr>
          <a:lstStyle/>
          <a:p>
            <a:pPr>
              <a:buClr>
                <a:schemeClr val="tx2"/>
              </a:buClr>
              <a:buFont typeface="Calibri" pitchFamily="34" charset="0"/>
              <a:buChar char="○"/>
              <a:defRPr/>
            </a:pPr>
            <a:r>
              <a:rPr lang="ru-RU" dirty="0"/>
              <a:t>инициативная группа;</a:t>
            </a:r>
          </a:p>
          <a:p>
            <a:pPr>
              <a:buClr>
                <a:schemeClr val="tx2"/>
              </a:buClr>
              <a:buFont typeface="Calibri" pitchFamily="34" charset="0"/>
              <a:buChar char="○"/>
              <a:defRPr/>
            </a:pPr>
            <a:r>
              <a:rPr lang="ru-RU" dirty="0"/>
              <a:t>поддержка администрации;</a:t>
            </a:r>
          </a:p>
          <a:p>
            <a:pPr>
              <a:buClr>
                <a:schemeClr val="tx2"/>
              </a:buClr>
              <a:buFont typeface="Calibri" pitchFamily="34" charset="0"/>
              <a:buChar char="○"/>
              <a:defRPr/>
            </a:pPr>
            <a:r>
              <a:rPr lang="ru-RU" dirty="0"/>
              <a:t>вовлечение НКО и активистов;</a:t>
            </a:r>
          </a:p>
          <a:p>
            <a:pPr>
              <a:buClr>
                <a:schemeClr val="tx2"/>
              </a:buClr>
              <a:buFont typeface="Calibri" pitchFamily="34" charset="0"/>
              <a:buChar char="○"/>
              <a:defRPr/>
            </a:pPr>
            <a:r>
              <a:rPr lang="ru-RU" dirty="0"/>
              <a:t>волонтеры для проведения опроса;</a:t>
            </a:r>
          </a:p>
          <a:p>
            <a:pPr>
              <a:buClr>
                <a:schemeClr val="tx2"/>
              </a:buClr>
              <a:buFont typeface="Calibri" pitchFamily="34" charset="0"/>
              <a:buChar char="○"/>
              <a:defRPr/>
            </a:pPr>
            <a:r>
              <a:rPr lang="ru-RU" dirty="0"/>
              <a:t>тиражирование анкет;</a:t>
            </a:r>
          </a:p>
          <a:p>
            <a:pPr>
              <a:buClr>
                <a:schemeClr val="tx2"/>
              </a:buClr>
              <a:buFont typeface="Calibri" pitchFamily="34" charset="0"/>
              <a:buChar char="○"/>
              <a:defRPr/>
            </a:pPr>
            <a:r>
              <a:rPr lang="ru-RU" dirty="0"/>
              <a:t>разработка и тираж социальных паспортов.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A8295D5-29E7-4718-9427-C8C4E7873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6908" y="1181754"/>
            <a:ext cx="3487737" cy="6397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496CB1"/>
                </a:solidFill>
                <a:ea typeface="+mj-ea"/>
                <a:cs typeface="+mj-cs"/>
              </a:rPr>
              <a:t>СЛОЖНОСТИ</a:t>
            </a:r>
          </a:p>
        </p:txBody>
      </p:sp>
      <p:sp>
        <p:nvSpPr>
          <p:cNvPr id="7174" name="Объект 10">
            <a:extLst>
              <a:ext uri="{FF2B5EF4-FFF2-40B4-BE49-F238E27FC236}">
                <a16:creationId xmlns:a16="http://schemas.microsoft.com/office/drawing/2014/main" id="{A4514A0C-79FA-4B19-A347-D4770F054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16764" y="2141483"/>
            <a:ext cx="4041775" cy="395128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Calibri" panose="020F0502020204030204" pitchFamily="34" charset="0"/>
              <a:buChar char="○"/>
            </a:pPr>
            <a:r>
              <a:rPr lang="ru-RU" altLang="ru-RU" dirty="0"/>
              <a:t>неготовность органов власти к диалогу;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○"/>
            </a:pPr>
            <a:r>
              <a:rPr lang="ru-RU" altLang="ru-RU" dirty="0"/>
              <a:t>большой объем работы;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○"/>
            </a:pPr>
            <a:r>
              <a:rPr lang="ru-RU" altLang="ru-RU" dirty="0"/>
              <a:t>необходимость привлекать специалистов (выборка, анализ данных, разработка паспорта);</a:t>
            </a:r>
          </a:p>
          <a:p>
            <a:pPr>
              <a:buClr>
                <a:schemeClr val="tx2"/>
              </a:buClr>
              <a:buFont typeface="Calibri" panose="020F0502020204030204" pitchFamily="34" charset="0"/>
              <a:buChar char="○"/>
            </a:pPr>
            <a:r>
              <a:rPr lang="ru-RU" altLang="ru-RU" dirty="0"/>
              <a:t>исследование «в стол».</a:t>
            </a:r>
          </a:p>
        </p:txBody>
      </p:sp>
      <p:pic>
        <p:nvPicPr>
          <p:cNvPr id="11" name="Picture 2" descr="C:\Users\Анастасия\Downloads\Логотип на светлом фоне.jpg">
            <a:extLst>
              <a:ext uri="{FF2B5EF4-FFF2-40B4-BE49-F238E27FC236}">
                <a16:creationId xmlns:a16="http://schemas.microsoft.com/office/drawing/2014/main" id="{B4362656-B5F1-450C-883B-8B122B8C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9200" r="12971" b="9467"/>
          <a:stretch>
            <a:fillRect/>
          </a:stretch>
        </p:blipFill>
        <p:spPr bwMode="auto">
          <a:xfrm>
            <a:off x="1102793" y="1028701"/>
            <a:ext cx="1755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FA7EF8-B6B6-4BCC-99AA-5DDE9A897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88E83-AB02-4393-B158-C762E935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05" y="802290"/>
            <a:ext cx="8172450" cy="1320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496CB1"/>
                </a:solidFill>
                <a:latin typeface="+mn-lt"/>
              </a:rPr>
              <a:t>ВОЗМОЖНОСТИ ИСПОЛЬЗОВАНИЯ РЕЗУЛЬТАТОВ </a:t>
            </a:r>
            <a:br>
              <a:rPr lang="ru-RU" sz="2800" b="1" dirty="0">
                <a:solidFill>
                  <a:srgbClr val="496CB1"/>
                </a:solidFill>
                <a:latin typeface="+mn-lt"/>
              </a:rPr>
            </a:br>
            <a:r>
              <a:rPr lang="ru-RU" sz="2800" b="1" dirty="0">
                <a:solidFill>
                  <a:srgbClr val="496CB1"/>
                </a:solidFill>
                <a:latin typeface="+mn-lt"/>
              </a:rPr>
              <a:t>ДЛЯ РАЗВИТИЯ ТЕРРИТОРИИ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AD5A742-5127-4EB0-A2EF-0F3C43C0C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182513"/>
              </p:ext>
            </p:extLst>
          </p:nvPr>
        </p:nvGraphicFramePr>
        <p:xfrm>
          <a:off x="2537454" y="2042621"/>
          <a:ext cx="8172450" cy="425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Анастасия\Downloads\Логотип на светлом фоне.jpg">
            <a:extLst>
              <a:ext uri="{FF2B5EF4-FFF2-40B4-BE49-F238E27FC236}">
                <a16:creationId xmlns:a16="http://schemas.microsoft.com/office/drawing/2014/main" id="{7270E44F-F431-4A38-8A4B-44EEFAFD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9200" r="12971" b="9467"/>
          <a:stretch>
            <a:fillRect/>
          </a:stretch>
        </p:blipFill>
        <p:spPr bwMode="auto">
          <a:xfrm>
            <a:off x="1102793" y="1028701"/>
            <a:ext cx="1755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17BD3-D9F0-4F4A-9FFF-015288185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E1B23-D60F-4B1A-B99C-A192E3B1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662" y="756744"/>
            <a:ext cx="8172450" cy="1320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496CB1"/>
                </a:solidFill>
                <a:latin typeface="+mn-lt"/>
              </a:rPr>
              <a:t>ВОЗМОЖНОСТИ ИСПОЛЬЗОВАНИЯ РЕЗУЛЬТАТОВ ДЛЯ РАЗВИТИЯ ТЕРРИТОРИИ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3692D06-8A74-49E5-97A3-47D293B4C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017726"/>
              </p:ext>
            </p:extLst>
          </p:nvPr>
        </p:nvGraphicFramePr>
        <p:xfrm>
          <a:off x="1131888" y="1996964"/>
          <a:ext cx="10635237" cy="4184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Анастасия\Downloads\Логотип на светлом фоне.jpg">
            <a:extLst>
              <a:ext uri="{FF2B5EF4-FFF2-40B4-BE49-F238E27FC236}">
                <a16:creationId xmlns:a16="http://schemas.microsoft.com/office/drawing/2014/main" id="{CC9D11AA-3691-481B-8A4F-3E6F4338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9200" r="12971" b="9467"/>
          <a:stretch>
            <a:fillRect/>
          </a:stretch>
        </p:blipFill>
        <p:spPr bwMode="auto">
          <a:xfrm>
            <a:off x="1102793" y="1028701"/>
            <a:ext cx="1755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5B80B5-A6AB-4A78-BE8C-044D0E41E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pic>
        <p:nvPicPr>
          <p:cNvPr id="10242" name="Picture 2" descr="C:\Users\Анастасия\Downloads\Логотип на светлом фоне.jpg">
            <a:extLst>
              <a:ext uri="{FF2B5EF4-FFF2-40B4-BE49-F238E27FC236}">
                <a16:creationId xmlns:a16="http://schemas.microsoft.com/office/drawing/2014/main" id="{CBD86BB5-FEFE-4F18-B7D3-5C52F817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9200" r="12971" b="9467"/>
          <a:stretch>
            <a:fillRect/>
          </a:stretch>
        </p:blipFill>
        <p:spPr bwMode="auto">
          <a:xfrm>
            <a:off x="1245994" y="1623301"/>
            <a:ext cx="2411605" cy="23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24EF272-6BD1-40E5-BC34-62FB32E51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017" y="1623302"/>
            <a:ext cx="7773988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496CB1"/>
                </a:solidFill>
                <a:latin typeface="+mn-lt"/>
              </a:rPr>
              <a:t>Подробнее о технологии – на сайте </a:t>
            </a:r>
            <a:r>
              <a:rPr lang="en-US" sz="4000" b="1" dirty="0">
                <a:solidFill>
                  <a:srgbClr val="496CB1"/>
                </a:solidFill>
                <a:latin typeface="+mn-lt"/>
              </a:rPr>
              <a:t>fmspk.org</a:t>
            </a:r>
            <a:endParaRPr lang="ru-RU" sz="4000" b="1" dirty="0">
              <a:solidFill>
                <a:srgbClr val="496CB1"/>
              </a:solidFill>
              <a:latin typeface="+mn-lt"/>
            </a:endParaRPr>
          </a:p>
        </p:txBody>
      </p:sp>
      <p:sp>
        <p:nvSpPr>
          <p:cNvPr id="10244" name="Подзаголовок 4">
            <a:extLst>
              <a:ext uri="{FF2B5EF4-FFF2-40B4-BE49-F238E27FC236}">
                <a16:creationId xmlns:a16="http://schemas.microsoft.com/office/drawing/2014/main" id="{3165061C-C2EA-43B0-9439-A57159CCE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170" y="3882289"/>
            <a:ext cx="6013450" cy="2052637"/>
          </a:xfrm>
        </p:spPr>
        <p:txBody>
          <a:bodyPr/>
          <a:lstStyle/>
          <a:p>
            <a:pPr algn="r"/>
            <a:r>
              <a:rPr lang="ru-RU" altLang="ru-RU" sz="2800" dirty="0">
                <a:cs typeface="Calibri" panose="020F0502020204030204" pitchFamily="34" charset="0"/>
              </a:rPr>
              <a:t>г .Пермь, </a:t>
            </a:r>
            <a:r>
              <a:rPr lang="ru-RU" altLang="ru-RU" sz="2800" dirty="0" err="1">
                <a:cs typeface="Calibri" panose="020F0502020204030204" pitchFamily="34" charset="0"/>
              </a:rPr>
              <a:t>ул.Советская</a:t>
            </a:r>
            <a:r>
              <a:rPr lang="ru-RU" altLang="ru-RU" sz="2800" dirty="0">
                <a:cs typeface="Calibri" panose="020F0502020204030204" pitchFamily="34" charset="0"/>
              </a:rPr>
              <a:t>, 51А</a:t>
            </a:r>
          </a:p>
          <a:p>
            <a:pPr algn="r"/>
            <a:r>
              <a:rPr lang="ru-RU" altLang="ru-RU" sz="2800" dirty="0">
                <a:cs typeface="Calibri" panose="020F0502020204030204" pitchFamily="34" charset="0"/>
              </a:rPr>
              <a:t>(342) 212 23 20</a:t>
            </a:r>
          </a:p>
          <a:p>
            <a:pPr algn="r"/>
            <a:r>
              <a:rPr lang="en-US" altLang="ru-RU" sz="2800" b="1" i="1" dirty="0">
                <a:cs typeface="Calibri" panose="020F0502020204030204" pitchFamily="34" charset="0"/>
              </a:rPr>
              <a:t>E-mail</a:t>
            </a:r>
            <a:r>
              <a:rPr lang="ru-RU" altLang="ru-RU" sz="2800" b="1" i="1" dirty="0">
                <a:cs typeface="Calibri" panose="020F0502020204030204" pitchFamily="34" charset="0"/>
              </a:rPr>
              <a:t>: </a:t>
            </a:r>
            <a:r>
              <a:rPr lang="en-US" altLang="ru-RU" sz="2800" dirty="0">
                <a:cs typeface="Calibri" panose="020F0502020204030204" pitchFamily="34" charset="0"/>
              </a:rPr>
              <a:t>consaltingperm@list.ru</a:t>
            </a:r>
            <a:endParaRPr lang="ru-RU" altLang="ru-RU" sz="28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495</Words>
  <Application>Microsoft Office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Wingdings</vt:lpstr>
      <vt:lpstr>Тема Office</vt:lpstr>
      <vt:lpstr>Социальный паспорт территории</vt:lpstr>
      <vt:lpstr>Презентация PowerPoint</vt:lpstr>
      <vt:lpstr>ПРЕДМЕТ ИССЛЕДОВАНИЯ</vt:lpstr>
      <vt:lpstr>10 ПРИЧИН ИСПОЛЬЗОВАТЬ ТЕХНОЛОГИЮ</vt:lpstr>
      <vt:lpstr>ЭТАПЫ РЕАЛИЗАЦИИ</vt:lpstr>
      <vt:lpstr>Презентация PowerPoint</vt:lpstr>
      <vt:lpstr>ВОЗМОЖНОСТИ ИСПОЛЬЗОВАНИЯ РЕЗУЛЬТАТОВ  ДЛЯ РАЗВИТИЯ ТЕРРИТОРИИ</vt:lpstr>
      <vt:lpstr>ВОЗМОЖНОСТИ ИСПОЛЬЗОВАНИЯ РЕЗУЛЬТАТОВ ДЛЯ РАЗВИТИЯ ТЕРРИТОРИИ</vt:lpstr>
      <vt:lpstr>Подробнее о технологии – на сайте fmspk.org</vt:lpstr>
      <vt:lpstr>Социальный паспорт территории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79624462626</dc:creator>
  <cp:lastModifiedBy>Светлана Еремина</cp:lastModifiedBy>
  <cp:revision>7</cp:revision>
  <dcterms:created xsi:type="dcterms:W3CDTF">2023-06-20T19:11:46Z</dcterms:created>
  <dcterms:modified xsi:type="dcterms:W3CDTF">2023-06-30T13:09:52Z</dcterms:modified>
</cp:coreProperties>
</file>