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2" r:id="rId4"/>
    <p:sldId id="302" r:id="rId5"/>
    <p:sldId id="301" r:id="rId6"/>
    <p:sldId id="299" r:id="rId7"/>
    <p:sldId id="305" r:id="rId8"/>
    <p:sldId id="306" r:id="rId9"/>
    <p:sldId id="308" r:id="rId10"/>
    <p:sldId id="300" r:id="rId11"/>
    <p:sldId id="303" r:id="rId12"/>
    <p:sldId id="307" r:id="rId13"/>
    <p:sldId id="310" r:id="rId14"/>
    <p:sldId id="309" r:id="rId15"/>
    <p:sldId id="304" r:id="rId16"/>
    <p:sldId id="313" r:id="rId17"/>
    <p:sldId id="311" r:id="rId18"/>
    <p:sldId id="312" r:id="rId19"/>
    <p:sldId id="297" r:id="rId20"/>
    <p:sldId id="31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2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59B54-D723-4321-A3F5-21BB4D4E401E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93C6-C210-4DCA-BA9F-6327F5914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onsaltingperm@lis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sodeistvieperm.ru/" TargetMode="External"/><Relationship Id="rId4" Type="http://schemas.openxmlformats.org/officeDocument/2006/relationships/hyperlink" Target="http://www.fmspk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269" y="398694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Некоммерческие формы организации работы с населением: виды, аспекты деятельности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DC2F396-6E0A-4557-9192-2ECF7729F1AA}"/>
              </a:ext>
            </a:extLst>
          </p:cNvPr>
          <p:cNvSpPr txBox="1">
            <a:spLocks/>
          </p:cNvSpPr>
          <p:nvPr/>
        </p:nvSpPr>
        <p:spPr>
          <a:xfrm>
            <a:off x="4969981" y="3229706"/>
            <a:ext cx="6326187" cy="757237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Альянс фондов местных сообществ Пермский край </a:t>
            </a:r>
          </a:p>
        </p:txBody>
      </p:sp>
    </p:spTree>
    <p:extLst>
      <p:ext uri="{BB962C8B-B14F-4D97-AF65-F5344CB8AC3E}">
        <p14:creationId xmlns:p14="http://schemas.microsoft.com/office/powerpoint/2010/main" val="82098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DA95F4-6AAD-4DFE-8E96-C7E13B5CD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46B0D-3245-4A90-BD1F-E756C890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058808"/>
            <a:ext cx="10815145" cy="1095813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ст.7 «ФОНДЫ» ФЗ «О некоммерческих организациях»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br>
              <a:rPr lang="ru-RU" dirty="0"/>
            </a:b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06E3A5-31D5-4CA6-9481-DC39A2F6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096537-F709-451D-950A-EF79DB22493E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3E80E4A9-8965-47F1-822B-36970FF0F4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384371"/>
            <a:ext cx="10515600" cy="402278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Фондом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признается не имеющая членства некоммерческая организация, учрежденная гражданами и (или) юридическими лицами на основе добровольных имущественных взносов и преследующая социальные, благотворительные, культурные, образовательные или иные общественно полезные цели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Попечительский совет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фонда является органом фонда и осуществляет надзор за деятельностью фонда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Оперативная работа фонда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определяется исполнительным органом /директор, президент и др./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фонда определяется его миссией, политикой, интересами лидеров и учредителей  /Именные фонды, стипендиальные программы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/.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AD148-3874-4CB1-AE04-360E8FA34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9B10E-E073-47EB-A2B4-81ACE242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1021420"/>
            <a:ext cx="10825655" cy="1143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Фонд местного сообщества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AA352CA-AC3C-4D57-BEFB-B76788F9B8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396358"/>
            <a:ext cx="10515600" cy="40780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Местный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грантодающий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фонд, некоммерческая организация по своей форме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Управляется коллегиальными органами управления, включающими лидеров сообщества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Аккумулирует средства от всех заинтересованных сторон сообщества и распределяет их на конкурсной основе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Является катализатором развития гражданской активности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Поддерживает широкий спектр инициатив, наиболее значимых для территории. Формирует социальный капитал территории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 постоянный мониторинг потребностей и оценку финансируемых программ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52116E-98AE-4A24-A8CC-DF97FC80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F22D2C-505B-420C-8DDE-2DFB3926639B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62A958-8198-44D3-BF91-A726EE05F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E8D8EEAC-0CE4-4321-8A7A-74F2F7A2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28" y="1041893"/>
            <a:ext cx="10853548" cy="11430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местного сообщества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D64167A9-DC27-45C7-8530-EAAB886838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74961" y="2600325"/>
            <a:ext cx="10487025" cy="39385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Фонды формируют новый тип ответственного отношения к развитию территории и сообщества, эффективному использованию имеющихся собственных  ресурсов</a:t>
            </a:r>
          </a:p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воздействие на широкий круг вопросов развития сообщества, на развитие территории в целом</a:t>
            </a:r>
          </a:p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включенность жителей в проекты фонда </a:t>
            </a:r>
          </a:p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большее доверие к деятельности фонда</a:t>
            </a:r>
          </a:p>
          <a:p>
            <a:pPr>
              <a:defRPr/>
            </a:pPr>
            <a:r>
              <a:rPr lang="ru-RU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привлечение дополнительных средств для решения социальных проблем, развивая местную  филантропию и добровольчество</a:t>
            </a:r>
          </a:p>
          <a:p>
            <a:pPr>
              <a:defRPr/>
            </a:pP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8B94A-043A-4C51-A11C-5CECF077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F9F59B-0FB9-4E73-AB51-1AED8C9509F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F4147-B8DD-4E42-A524-0B9D89C39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547B5B8C-CB68-41FB-86E1-1BBEF30C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3755B53A-04EF-4DE6-816F-4661169D4F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013" y="922901"/>
            <a:ext cx="9657584" cy="5320792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F8591F-0523-4EC1-9E4C-E768A9047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7EB2CE-A47E-4D59-9BAD-D8B5878C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E43EDF-8094-444D-B3AC-CD5E22851AEB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D74F5CB0-E6CD-4EF1-BE1B-0FA8CF375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21" y="867730"/>
            <a:ext cx="8942003" cy="548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471B0-5F35-40E3-9B73-691FCDFF2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03CFD-F9D8-487F-811B-2C885077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21" y="940674"/>
            <a:ext cx="10799433" cy="1143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Целевые группы фондов местных сообществ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C1763EF-2657-4652-B660-8C920C905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1292" y="2178487"/>
            <a:ext cx="10499725" cy="40830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Активные граждане/ ветераны, молодежь, творческие  кол-вы и др./.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Сотрудники и специалисты местных органов власти.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Депутаты различного уровня власти.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Представители бизнеса.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Члены различных некоммерческих организаций.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учреждения и организации.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Представители СМИ.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Волонтеры.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EB7797-B55F-428A-9C0B-90426188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2AB700-5EB0-4E16-AA9E-2CC1813B7ECF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4E812E-3836-485B-A34A-46398B93C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42EA5-02F6-4988-BBCC-DD24F38D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905258"/>
            <a:ext cx="10772666" cy="1143000"/>
          </a:xfr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Волонтеры 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20F64B7-BEF4-4475-8DF3-CA07F35D49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154621"/>
            <a:ext cx="10515600" cy="4022342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КАК УДЕРЖИВАЕМ?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Возможность влиять. Доверяем и разделяем ответственность.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Благодарность. Публичность.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Благодарность «материальная». Бартер от партнеров.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Эксклюзивность. Закрытые мероприятия и возможности.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Прозрачность и честность. Никто не хочет быть использованным.</a:t>
            </a:r>
          </a:p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Рост внутри сообщества.</a:t>
            </a: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90A4CD-E3E1-4FF9-9D4E-75757D6F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BC241A-F574-4F0A-931B-532A9EBE107A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63181-4E97-41E5-99B3-83BD26464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FCCD1B-F2E2-4D19-8E1A-E6ED6E1C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767CD7-1E8A-45B3-AD54-80F16EAA1EE2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2D4EDC1F-BDF6-417A-8BC3-188269AD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942130"/>
            <a:ext cx="9159875" cy="55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05806-B9C8-42F3-B622-44414B35B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623F33-67D9-40C8-A8C6-4E922772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F290E1-4D7D-443E-A626-C6E3B253EC50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ED39FBA8-47B5-4C5B-BC6A-C581D9DE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042221"/>
            <a:ext cx="9262077" cy="535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DFACEF-1CB1-4D62-897F-184278405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6836706A-C712-4050-8FBA-61AE5079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68" y="943194"/>
            <a:ext cx="10821687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Альянс фондов местных сообществ Пермского края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ABFC9-03E7-4C44-8D56-516C9D00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116" y="2522483"/>
            <a:ext cx="5770181" cy="365448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Пермь, ул. Советская, 51а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+7 919 473 11 12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hlinkClick r:id="rId3"/>
              </a:rPr>
              <a:t>consaltingperm@list.ru</a:t>
            </a:r>
            <a:endParaRPr lang="ru-RU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hlinkClick r:id="rId4"/>
              </a:rPr>
              <a:t>www.fmspk.org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hlinkClick r:id="rId5"/>
              </a:rPr>
              <a:t>www.sodeistvieperm.ru</a:t>
            </a:r>
            <a:endParaRPr lang="en-US" sz="32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Самарина Нина Николаевна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Чернов Михаил Юрьевич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8B107A-1970-4979-B1C8-0BB9BA32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3F2FB-E2D7-4807-9C67-1CE88EB2C1A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BCF75-ACC7-434B-878E-7C3666D26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680">
            <a:off x="6564478" y="3047274"/>
            <a:ext cx="4346448" cy="2414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355F8C-1F8B-4EEE-B892-99FF519AA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8194" name="Номер слайда 1">
            <a:extLst>
              <a:ext uri="{FF2B5EF4-FFF2-40B4-BE49-F238E27FC236}">
                <a16:creationId xmlns:a16="http://schemas.microsoft.com/office/drawing/2014/main" id="{46FA79D5-631D-449D-9131-77742357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7E8730-32A2-4C9C-9BD4-FF8456E3A61E}" type="slidenum">
              <a:rPr lang="ru-RU" altLang="ru-RU">
                <a:solidFill>
                  <a:srgbClr val="898989"/>
                </a:solidFill>
                <a:latin typeface="Gotham Pro Medium"/>
                <a:ea typeface="Gotham Pro Medium"/>
                <a:cs typeface="Gotham Pro Medium"/>
              </a:rPr>
              <a:pPr eaLnBrk="1" hangingPunct="1"/>
              <a:t>2</a:t>
            </a:fld>
            <a:endParaRPr lang="ru-RU" altLang="ru-RU">
              <a:solidFill>
                <a:srgbClr val="898989"/>
              </a:solidFill>
              <a:latin typeface="Gotham Pro Medium"/>
              <a:ea typeface="Gotham Pro Medium"/>
              <a:cs typeface="Gotham Pro Medium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6CC18B27-AC40-47F7-B7FD-8FE3D334D591}"/>
              </a:ext>
            </a:extLst>
          </p:cNvPr>
          <p:cNvSpPr/>
          <p:nvPr/>
        </p:nvSpPr>
        <p:spPr>
          <a:xfrm>
            <a:off x="588578" y="1094549"/>
            <a:ext cx="10867697" cy="8302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a typeface="+mj-ea"/>
              </a:rPr>
              <a:t>Что понимаем под местным сообществом?</a:t>
            </a:r>
            <a:endParaRPr lang="ru-RU" sz="24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EECAACA6-6951-402E-B374-E9A0A6DF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35" y="1987550"/>
            <a:ext cx="5779978" cy="370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A5A5A5"/>
              </a:buClr>
            </a:pPr>
            <a:r>
              <a:rPr lang="ru-RU" altLang="ru-RU" sz="2000" b="1" dirty="0">
                <a:solidFill>
                  <a:srgbClr val="1E3CA5"/>
                </a:solidFill>
              </a:rPr>
              <a:t>Местное сообщество – это</a:t>
            </a:r>
            <a:r>
              <a:rPr lang="ru-RU" altLang="ru-RU" sz="2000" dirty="0"/>
              <a:t> люди,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A5A5A5"/>
              </a:buClr>
              <a:buFont typeface="Wingdings" panose="05000000000000000000" pitchFamily="2" charset="2"/>
              <a:buChar char="§"/>
            </a:pPr>
            <a:r>
              <a:rPr lang="ru-RU" altLang="ru-RU" sz="2000" dirty="0"/>
              <a:t>живущие в компактных территориях  (малые и средние города до 100 тыс. жителей, микрорайоны, «анклавы» в составе крупного города) и сельских территориях.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A5A5A5"/>
              </a:buClr>
            </a:pPr>
            <a:r>
              <a:rPr lang="ru-RU" altLang="ru-RU" sz="2000" b="1" dirty="0">
                <a:solidFill>
                  <a:srgbClr val="1E3CA5"/>
                </a:solidFill>
              </a:rPr>
              <a:t>Солидарное сообщество – это</a:t>
            </a:r>
            <a:r>
              <a:rPr lang="ru-RU" altLang="ru-RU" sz="2000" dirty="0"/>
              <a:t> люди, объединившиеся для решения проблем и развития потенциала жителей </a:t>
            </a:r>
            <a:r>
              <a:rPr lang="ru-RU" altLang="ru-RU" sz="2000" u="sng" dirty="0"/>
              <a:t>с разными взглядами.</a:t>
            </a:r>
            <a:endParaRPr lang="en-US" altLang="ru-RU" sz="2000" dirty="0"/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2FA292F-2756-40B8-B639-CAFEDB86A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4" y="1927225"/>
            <a:ext cx="4667304" cy="370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A5A5A5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1E3CA5"/>
                </a:solidFill>
              </a:rPr>
              <a:t>Инициирующее сообщество (инициативная группа)</a:t>
            </a:r>
            <a:r>
              <a:rPr lang="ru-RU" altLang="ru-RU" sz="2000" dirty="0"/>
              <a:t> – инициирует идеи, подает заявку на финансирование, стартует и реализует проект.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A5A5A5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 err="1">
                <a:solidFill>
                  <a:srgbClr val="1E3CA5"/>
                </a:solidFill>
              </a:rPr>
              <a:t>Благополучатели</a:t>
            </a:r>
            <a:r>
              <a:rPr lang="ru-RU" altLang="ru-RU" sz="2000" b="1" dirty="0">
                <a:solidFill>
                  <a:srgbClr val="1E3CA5"/>
                </a:solidFill>
              </a:rPr>
              <a:t> проектов и акций.</a:t>
            </a:r>
          </a:p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Clr>
                <a:srgbClr val="A5A5A5"/>
              </a:buClr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1E3CA5"/>
                </a:solidFill>
              </a:rPr>
              <a:t>Институты гражданского сектора и некоммерческие организации.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15"/>
            <a:ext cx="11661928" cy="647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269" y="3986943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Некоммерческие формы организации работы с населением: виды, аспекты деятельности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4DC2F396-6E0A-4557-9192-2ECF7729F1AA}"/>
              </a:ext>
            </a:extLst>
          </p:cNvPr>
          <p:cNvSpPr txBox="1">
            <a:spLocks/>
          </p:cNvSpPr>
          <p:nvPr/>
        </p:nvSpPr>
        <p:spPr>
          <a:xfrm>
            <a:off x="4969981" y="3229706"/>
            <a:ext cx="6326187" cy="757237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Альянс фондов местных сообществ Пермский край </a:t>
            </a:r>
          </a:p>
        </p:txBody>
      </p:sp>
    </p:spTree>
    <p:extLst>
      <p:ext uri="{BB962C8B-B14F-4D97-AF65-F5344CB8AC3E}">
        <p14:creationId xmlns:p14="http://schemas.microsoft.com/office/powerpoint/2010/main" val="3876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22A63D7-98BF-4A83-968A-2D8FE3AB3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grpSp>
        <p:nvGrpSpPr>
          <p:cNvPr id="9218" name="Группа 18">
            <a:extLst>
              <a:ext uri="{FF2B5EF4-FFF2-40B4-BE49-F238E27FC236}">
                <a16:creationId xmlns:a16="http://schemas.microsoft.com/office/drawing/2014/main" id="{D773A3F2-C738-49A0-B656-9AF611064FCB}"/>
              </a:ext>
            </a:extLst>
          </p:cNvPr>
          <p:cNvGrpSpPr>
            <a:grpSpLocks/>
          </p:cNvGrpSpPr>
          <p:nvPr/>
        </p:nvGrpSpPr>
        <p:grpSpPr bwMode="auto">
          <a:xfrm>
            <a:off x="834896" y="1629981"/>
            <a:ext cx="1331913" cy="1593850"/>
            <a:chOff x="913909" y="2763416"/>
            <a:chExt cx="1331168" cy="1592778"/>
          </a:xfrm>
        </p:grpSpPr>
        <p:pic>
          <p:nvPicPr>
            <p:cNvPr id="9251" name="Рисунок 16" descr="Мозговой штурм группы">
              <a:extLst>
                <a:ext uri="{FF2B5EF4-FFF2-40B4-BE49-F238E27FC236}">
                  <a16:creationId xmlns:a16="http://schemas.microsoft.com/office/drawing/2014/main" id="{6C8CF6FF-4F49-41CE-8B45-8E7AB98BB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09" y="2763416"/>
              <a:ext cx="1331168" cy="133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TextBox 17">
              <a:extLst>
                <a:ext uri="{FF2B5EF4-FFF2-40B4-BE49-F238E27FC236}">
                  <a16:creationId xmlns:a16="http://schemas.microsoft.com/office/drawing/2014/main" id="{FD159D30-C258-4209-9EE0-B5BAF64A6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214" y="3832974"/>
              <a:ext cx="1291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Calibri" panose="020F0502020204030204" pitchFamily="34" charset="0"/>
                </a:rPr>
                <a:t>Инициативная группа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C90232D-8746-4C00-B27D-8311A5A63130}"/>
              </a:ext>
            </a:extLst>
          </p:cNvPr>
          <p:cNvSpPr txBox="1"/>
          <p:nvPr/>
        </p:nvSpPr>
        <p:spPr>
          <a:xfrm>
            <a:off x="2598738" y="3719513"/>
            <a:ext cx="26225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«Социальное картирование» - исследование ресурсов территории: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Опрос </a:t>
            </a: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значимого количества жителей </a:t>
            </a:r>
            <a:r>
              <a:rPr lang="ru-RU" sz="1400" dirty="0">
                <a:latin typeface="+mn-lt"/>
                <a:cs typeface="+mn-cs"/>
              </a:rPr>
              <a:t>силами инициативной группы (50-100 чел.)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Групповое обсуждение </a:t>
            </a:r>
            <a:r>
              <a:rPr lang="ru-RU" sz="1400" dirty="0">
                <a:latin typeface="+mn-lt"/>
                <a:cs typeface="+mn-cs"/>
              </a:rPr>
              <a:t>ресурсов, потребностей и образа будущего</a:t>
            </a:r>
          </a:p>
        </p:txBody>
      </p:sp>
      <p:pic>
        <p:nvPicPr>
          <p:cNvPr id="9220" name="Рисунок 39">
            <a:extLst>
              <a:ext uri="{FF2B5EF4-FFF2-40B4-BE49-F238E27FC236}">
                <a16:creationId xmlns:a16="http://schemas.microsoft.com/office/drawing/2014/main" id="{D99FBCDB-6467-4C52-881A-E89262D3B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61" y="1699576"/>
            <a:ext cx="31178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13AB380-87C4-4B30-83AB-6843339C724A}"/>
              </a:ext>
            </a:extLst>
          </p:cNvPr>
          <p:cNvSpPr txBox="1"/>
          <p:nvPr/>
        </p:nvSpPr>
        <p:spPr>
          <a:xfrm>
            <a:off x="5291467" y="4815681"/>
            <a:ext cx="30829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Реализация проекта </a:t>
            </a: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с участием местного сообщества </a:t>
            </a:r>
            <a:r>
              <a:rPr lang="ru-RU" sz="1400" dirty="0">
                <a:latin typeface="+mn-lt"/>
                <a:cs typeface="+mn-cs"/>
              </a:rPr>
              <a:t>для</a:t>
            </a:r>
            <a:r>
              <a:rPr lang="ru-RU" sz="14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различных местных </a:t>
            </a:r>
            <a:r>
              <a:rPr lang="ru-RU" sz="1400" b="1" dirty="0" err="1">
                <a:solidFill>
                  <a:srgbClr val="1E3CA5"/>
                </a:solidFill>
                <a:latin typeface="+mn-lt"/>
                <a:ea typeface="+mj-ea"/>
              </a:rPr>
              <a:t>благополучателей</a:t>
            </a:r>
            <a:endParaRPr lang="ru-RU" sz="1400" b="1" dirty="0">
              <a:solidFill>
                <a:srgbClr val="1E3CA5"/>
              </a:solidFill>
              <a:latin typeface="+mn-lt"/>
              <a:ea typeface="+mj-ea"/>
            </a:endParaRPr>
          </a:p>
        </p:txBody>
      </p:sp>
      <p:pic>
        <p:nvPicPr>
          <p:cNvPr id="9222" name="Рисунок 47">
            <a:extLst>
              <a:ext uri="{FF2B5EF4-FFF2-40B4-BE49-F238E27FC236}">
                <a16:creationId xmlns:a16="http://schemas.microsoft.com/office/drawing/2014/main" id="{CC4BDAEF-0315-4475-875B-D74421AAD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40" y="4576376"/>
            <a:ext cx="10779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48">
            <a:extLst>
              <a:ext uri="{FF2B5EF4-FFF2-40B4-BE49-F238E27FC236}">
                <a16:creationId xmlns:a16="http://schemas.microsoft.com/office/drawing/2014/main" id="{0F6208C5-2CBC-4175-9B47-D79728D57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15" y="3150801"/>
            <a:ext cx="919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A65AC7D-268B-4CED-932A-967C87DBD776}"/>
              </a:ext>
            </a:extLst>
          </p:cNvPr>
          <p:cNvSpPr txBox="1"/>
          <p:nvPr/>
        </p:nvSpPr>
        <p:spPr>
          <a:xfrm>
            <a:off x="9776978" y="1783964"/>
            <a:ext cx="1360487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Ценности и принципы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Мотивация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Компетенции жителей </a:t>
            </a:r>
          </a:p>
        </p:txBody>
      </p:sp>
      <p:sp>
        <p:nvSpPr>
          <p:cNvPr id="9225" name="TextBox 55">
            <a:extLst>
              <a:ext uri="{FF2B5EF4-FFF2-40B4-BE49-F238E27FC236}">
                <a16:creationId xmlns:a16="http://schemas.microsoft.com/office/drawing/2014/main" id="{0F53C3ED-E1E4-41A3-A521-91F1C994A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3725" y="2170113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Calibri" panose="020F0502020204030204" pitchFamily="34" charset="0"/>
              </a:rPr>
              <a:t>Участники инициативной группы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8F0BA4-A58E-4086-A7C5-B53E689DFA8F}"/>
              </a:ext>
            </a:extLst>
          </p:cNvPr>
          <p:cNvSpPr txBox="1"/>
          <p:nvPr/>
        </p:nvSpPr>
        <p:spPr>
          <a:xfrm>
            <a:off x="9724590" y="3455601"/>
            <a:ext cx="1360488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/>
              <a:t>С</a:t>
            </a: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плочение </a:t>
            </a:r>
            <a:r>
              <a:rPr lang="ru-RU" sz="1200" dirty="0"/>
              <a:t>(</a:t>
            </a:r>
            <a:r>
              <a:rPr lang="en-US" sz="1200" dirty="0"/>
              <a:t>bonding)</a:t>
            </a:r>
            <a:endParaRPr lang="ru-RU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4C4DF9-91FB-4745-A5A1-5CC5A733A3C6}"/>
              </a:ext>
            </a:extLst>
          </p:cNvPr>
          <p:cNvSpPr txBox="1"/>
          <p:nvPr/>
        </p:nvSpPr>
        <p:spPr>
          <a:xfrm>
            <a:off x="9759515" y="4698614"/>
            <a:ext cx="1581150" cy="904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Консолидация, </a:t>
            </a:r>
            <a:r>
              <a:rPr lang="ru-RU" sz="1200" dirty="0"/>
              <a:t>в том числе, </a:t>
            </a: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разных сообществ </a:t>
            </a:r>
            <a:r>
              <a:rPr lang="ru-RU" sz="1200" dirty="0"/>
              <a:t>(</a:t>
            </a:r>
            <a:r>
              <a:rPr lang="en-US" sz="1200" dirty="0"/>
              <a:t>bridging)</a:t>
            </a:r>
            <a:endParaRPr lang="ru-RU" sz="1200" dirty="0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006BC65E-823C-4707-81FF-BD705288A75F}"/>
              </a:ext>
            </a:extLst>
          </p:cNvPr>
          <p:cNvSpPr/>
          <p:nvPr/>
        </p:nvSpPr>
        <p:spPr>
          <a:xfrm>
            <a:off x="2405063" y="1879600"/>
            <a:ext cx="323850" cy="73818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15F07D2F-BAB6-496C-86B0-8F096F9C79FD}"/>
              </a:ext>
            </a:extLst>
          </p:cNvPr>
          <p:cNvSpPr/>
          <p:nvPr/>
        </p:nvSpPr>
        <p:spPr>
          <a:xfrm>
            <a:off x="5059363" y="1908175"/>
            <a:ext cx="323850" cy="73818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FD978DA3-D8D6-4429-BD4D-5AF690BE95C0}"/>
              </a:ext>
            </a:extLst>
          </p:cNvPr>
          <p:cNvSpPr/>
          <p:nvPr/>
        </p:nvSpPr>
        <p:spPr>
          <a:xfrm>
            <a:off x="8197533" y="1921398"/>
            <a:ext cx="323850" cy="73818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86943A-578F-4387-8260-74BB7CFF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70588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32B28-53FE-423F-B515-A2DB62DDA54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A3ED32D-BDCA-4B02-A325-A57E25D04A55}"/>
              </a:ext>
            </a:extLst>
          </p:cNvPr>
          <p:cNvCxnSpPr/>
          <p:nvPr/>
        </p:nvCxnSpPr>
        <p:spPr>
          <a:xfrm flipH="1">
            <a:off x="5822950" y="1966913"/>
            <a:ext cx="746125" cy="1666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6AAE6A3-881D-4419-A856-12504843D4AB}"/>
              </a:ext>
            </a:extLst>
          </p:cNvPr>
          <p:cNvCxnSpPr>
            <a:cxnSpLocks/>
          </p:cNvCxnSpPr>
          <p:nvPr/>
        </p:nvCxnSpPr>
        <p:spPr>
          <a:xfrm>
            <a:off x="7202488" y="1966913"/>
            <a:ext cx="1206500" cy="15795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9F24DDB-A2A2-4032-9B8F-A91215BA9B18}"/>
              </a:ext>
            </a:extLst>
          </p:cNvPr>
          <p:cNvCxnSpPr>
            <a:cxnSpLocks/>
          </p:cNvCxnSpPr>
          <p:nvPr/>
        </p:nvCxnSpPr>
        <p:spPr>
          <a:xfrm flipH="1">
            <a:off x="6297613" y="3921125"/>
            <a:ext cx="1508125" cy="200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4832F39-1A1D-4E12-9127-B9F795396682}"/>
              </a:ext>
            </a:extLst>
          </p:cNvPr>
          <p:cNvSpPr/>
          <p:nvPr/>
        </p:nvSpPr>
        <p:spPr>
          <a:xfrm>
            <a:off x="738188" y="4001547"/>
            <a:ext cx="192405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Проектная команда включала представителей </a:t>
            </a:r>
            <a:r>
              <a:rPr lang="ru-RU" sz="1400" b="1" dirty="0">
                <a:solidFill>
                  <a:srgbClr val="1E3CA5"/>
                </a:solidFill>
                <a:latin typeface="+mn-lt"/>
                <a:ea typeface="+mj-ea"/>
              </a:rPr>
              <a:t>трех или более различных сообществ </a:t>
            </a:r>
            <a:r>
              <a:rPr lang="ru-RU" sz="1400" dirty="0">
                <a:latin typeface="+mn-lt"/>
                <a:cs typeface="+mn-cs"/>
              </a:rPr>
              <a:t>(профессиональных, творческих, соседских и др.).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31" name="Прямоугольник 6">
            <a:extLst>
              <a:ext uri="{FF2B5EF4-FFF2-40B4-BE49-F238E27FC236}">
                <a16:creationId xmlns:a16="http://schemas.microsoft.com/office/drawing/2014/main" id="{8B7C3531-8162-4469-857A-A2A5D025072B}"/>
              </a:ext>
            </a:extLst>
          </p:cNvPr>
          <p:cNvSpPr/>
          <p:nvPr/>
        </p:nvSpPr>
        <p:spPr>
          <a:xfrm>
            <a:off x="144463" y="176213"/>
            <a:ext cx="11803062" cy="830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a typeface="+mj-ea"/>
              </a:rPr>
              <a:t>Мотивация к вовлечению «ДРУГИХ» в инициативные действия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a typeface="+mj-ea"/>
            </a:endParaRPr>
          </a:p>
        </p:txBody>
      </p:sp>
      <p:grpSp>
        <p:nvGrpSpPr>
          <p:cNvPr id="9237" name="Группа 53">
            <a:extLst>
              <a:ext uri="{FF2B5EF4-FFF2-40B4-BE49-F238E27FC236}">
                <a16:creationId xmlns:a16="http://schemas.microsoft.com/office/drawing/2014/main" id="{22FC0B8C-3943-463F-A144-5CFCF6F40B4B}"/>
              </a:ext>
            </a:extLst>
          </p:cNvPr>
          <p:cNvGrpSpPr>
            <a:grpSpLocks/>
          </p:cNvGrpSpPr>
          <p:nvPr/>
        </p:nvGrpSpPr>
        <p:grpSpPr bwMode="auto">
          <a:xfrm>
            <a:off x="8889565" y="1660139"/>
            <a:ext cx="882650" cy="863600"/>
            <a:chOff x="9810927" y="1868130"/>
            <a:chExt cx="882547" cy="862434"/>
          </a:xfrm>
        </p:grpSpPr>
        <p:pic>
          <p:nvPicPr>
            <p:cNvPr id="9249" name="Рисунок 50" descr="Мужчина">
              <a:extLst>
                <a:ext uri="{FF2B5EF4-FFF2-40B4-BE49-F238E27FC236}">
                  <a16:creationId xmlns:a16="http://schemas.microsoft.com/office/drawing/2014/main" id="{FA954A66-890D-4B8D-8448-30CBBCB9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5691" y="1868130"/>
              <a:ext cx="657783" cy="65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Рисунок 52" descr="Женщина">
              <a:extLst>
                <a:ext uri="{FF2B5EF4-FFF2-40B4-BE49-F238E27FC236}">
                  <a16:creationId xmlns:a16="http://schemas.microsoft.com/office/drawing/2014/main" id="{F176B311-EF39-4CCA-85F2-F3F079C5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927" y="2072780"/>
              <a:ext cx="657784" cy="65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8" name="Rectangle 37">
            <a:extLst>
              <a:ext uri="{FF2B5EF4-FFF2-40B4-BE49-F238E27FC236}">
                <a16:creationId xmlns:a16="http://schemas.microsoft.com/office/drawing/2014/main" id="{70C9482C-6260-4289-B95A-636EEFD5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77" y="1016933"/>
            <a:ext cx="10079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altLang="ru-RU" sz="1600" b="1" dirty="0">
                <a:solidFill>
                  <a:srgbClr val="1E3CA5"/>
                </a:solidFill>
                <a:latin typeface="Calibri" panose="020F0502020204030204" pitchFamily="34" charset="0"/>
              </a:rPr>
              <a:t>Фокус  на построении новых связей с теми, с кем контакт ранее считался ненужным/невозможным,</a:t>
            </a:r>
            <a:r>
              <a:rPr lang="ru-RU" altLang="ru-RU" sz="1600" dirty="0">
                <a:latin typeface="Calibri" panose="020F0502020204030204" pitchFamily="34" charset="0"/>
              </a:rPr>
              <a:t> а именно:</a:t>
            </a:r>
          </a:p>
        </p:txBody>
      </p:sp>
      <p:grpSp>
        <p:nvGrpSpPr>
          <p:cNvPr id="9239" name="Group 1">
            <a:extLst>
              <a:ext uri="{FF2B5EF4-FFF2-40B4-BE49-F238E27FC236}">
                <a16:creationId xmlns:a16="http://schemas.microsoft.com/office/drawing/2014/main" id="{99C27801-280F-4B2E-8469-C54E8FF67916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1665288"/>
            <a:ext cx="1865312" cy="1547812"/>
            <a:chOff x="2851972" y="1665899"/>
            <a:chExt cx="1865907" cy="1546972"/>
          </a:xfrm>
        </p:grpSpPr>
        <p:grpSp>
          <p:nvGrpSpPr>
            <p:cNvPr id="9241" name="Group 41">
              <a:extLst>
                <a:ext uri="{FF2B5EF4-FFF2-40B4-BE49-F238E27FC236}">
                  <a16:creationId xmlns:a16="http://schemas.microsoft.com/office/drawing/2014/main" id="{07532498-E68C-4C85-996E-E5A21DC708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972" y="1665899"/>
              <a:ext cx="1865907" cy="1127563"/>
              <a:chOff x="2366802" y="3732744"/>
              <a:chExt cx="1865907" cy="1127563"/>
            </a:xfrm>
          </p:grpSpPr>
          <p:pic>
            <p:nvPicPr>
              <p:cNvPr id="9243" name="Рисунок 20" descr="Карта сокровищ">
                <a:extLst>
                  <a:ext uri="{FF2B5EF4-FFF2-40B4-BE49-F238E27FC236}">
                    <a16:creationId xmlns:a16="http://schemas.microsoft.com/office/drawing/2014/main" id="{88DA9C2E-DF73-4798-AFC7-B5963BEA1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6836" y="3732744"/>
                <a:ext cx="1105791" cy="1127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4" name="Рисунок 52" descr="Женщина">
                <a:extLst>
                  <a:ext uri="{FF2B5EF4-FFF2-40B4-BE49-F238E27FC236}">
                    <a16:creationId xmlns:a16="http://schemas.microsoft.com/office/drawing/2014/main" id="{28285164-818E-4358-B7E8-A2D338E3C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6016" y="3748166"/>
                <a:ext cx="395779" cy="395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45" name="Группа 53">
                <a:extLst>
                  <a:ext uri="{FF2B5EF4-FFF2-40B4-BE49-F238E27FC236}">
                    <a16:creationId xmlns:a16="http://schemas.microsoft.com/office/drawing/2014/main" id="{0DC9399D-EC15-473D-B4BB-94F4D426DD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693" y="3767013"/>
                <a:ext cx="531016" cy="518914"/>
                <a:chOff x="9810927" y="1868130"/>
                <a:chExt cx="882547" cy="862434"/>
              </a:xfrm>
            </p:grpSpPr>
            <p:pic>
              <p:nvPicPr>
                <p:cNvPr id="9247" name="Рисунок 50" descr="Мужчина">
                  <a:extLst>
                    <a:ext uri="{FF2B5EF4-FFF2-40B4-BE49-F238E27FC236}">
                      <a16:creationId xmlns:a16="http://schemas.microsoft.com/office/drawing/2014/main" id="{6C535E3B-454B-47F6-98FC-4EC54A215B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35691" y="1868130"/>
                  <a:ext cx="657783" cy="657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8" name="Рисунок 52" descr="Женщина">
                  <a:extLst>
                    <a:ext uri="{FF2B5EF4-FFF2-40B4-BE49-F238E27FC236}">
                      <a16:creationId xmlns:a16="http://schemas.microsoft.com/office/drawing/2014/main" id="{20D1CCCF-DD67-4385-A559-C763569F86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10927" y="2072780"/>
                  <a:ext cx="657784" cy="657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246" name="Рисунок 16" descr="Мозговой штурм группы">
                <a:extLst>
                  <a:ext uri="{FF2B5EF4-FFF2-40B4-BE49-F238E27FC236}">
                    <a16:creationId xmlns:a16="http://schemas.microsoft.com/office/drawing/2014/main" id="{809A3DAB-E232-4ED2-B825-D18EC2D5B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802" y="4301894"/>
                <a:ext cx="555305" cy="522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42" name="TextBox 51">
              <a:extLst>
                <a:ext uri="{FF2B5EF4-FFF2-40B4-BE49-F238E27FC236}">
                  <a16:creationId xmlns:a16="http://schemas.microsoft.com/office/drawing/2014/main" id="{AD75EB02-1E36-4F3A-915E-904A6578D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556" y="2689651"/>
              <a:ext cx="12915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Calibri" panose="020F0502020204030204" pitchFamily="34" charset="0"/>
                </a:rPr>
                <a:t>Анализ ресурсов</a:t>
              </a:r>
            </a:p>
          </p:txBody>
        </p:sp>
      </p:grpSp>
      <p:sp>
        <p:nvSpPr>
          <p:cNvPr id="9240" name="TextBox 62">
            <a:extLst>
              <a:ext uri="{FF2B5EF4-FFF2-40B4-BE49-F238E27FC236}">
                <a16:creationId xmlns:a16="http://schemas.microsoft.com/office/drawing/2014/main" id="{84246D09-F287-41C2-B91C-669D0003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503" y="5468551"/>
            <a:ext cx="1374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Благополучатели</a:t>
            </a:r>
          </a:p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и </a:t>
            </a:r>
          </a:p>
          <a:p>
            <a:pPr algn="ctr" eaLnBrk="1" hangingPunct="1"/>
            <a:r>
              <a:rPr lang="ru-RU" altLang="ru-RU" sz="1000">
                <a:latin typeface="Calibri" panose="020F0502020204030204" pitchFamily="34" charset="0"/>
              </a:rPr>
              <a:t>местное сообщество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67DF9-B820-4727-82DD-BD9B53B22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6BCCE6-A131-4722-B3C4-4B99E254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1" y="914400"/>
            <a:ext cx="10773103" cy="7762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Общественные форматы работы с населением</a:t>
            </a: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0840AE36-E374-4650-84E1-1ED1ABF57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607" y="2073714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Формализованные, юридически зарегистрированные  формы</a:t>
            </a:r>
          </a:p>
          <a:p>
            <a:pPr>
              <a:defRPr/>
            </a:pPr>
            <a:r>
              <a:rPr lang="ru-RU" dirty="0"/>
              <a:t>Общественные Палаты</a:t>
            </a:r>
          </a:p>
          <a:p>
            <a:pPr>
              <a:defRPr/>
            </a:pPr>
            <a:r>
              <a:rPr lang="ru-RU" dirty="0"/>
              <a:t>НКО</a:t>
            </a:r>
          </a:p>
          <a:p>
            <a:pPr>
              <a:defRPr/>
            </a:pPr>
            <a:r>
              <a:rPr lang="ru-RU" dirty="0"/>
              <a:t>Учреждения</a:t>
            </a:r>
          </a:p>
          <a:p>
            <a:pPr>
              <a:defRPr/>
            </a:pPr>
            <a:r>
              <a:rPr lang="ru-RU" dirty="0"/>
              <a:t>СМИ</a:t>
            </a:r>
          </a:p>
          <a:p>
            <a:pPr>
              <a:defRPr/>
            </a:pPr>
            <a:r>
              <a:rPr lang="ru-RU" dirty="0"/>
              <a:t>Территориальное общественное самоуправление</a:t>
            </a: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B2C1028D-6B88-4C4A-8637-696ADF3BC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076" y="2073714"/>
            <a:ext cx="5688724" cy="461152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Неформализованные</a:t>
            </a:r>
          </a:p>
          <a:p>
            <a:pPr>
              <a:defRPr/>
            </a:pPr>
            <a:r>
              <a:rPr lang="ru-RU" sz="2400" dirty="0"/>
              <a:t>Общественные советы</a:t>
            </a:r>
          </a:p>
          <a:p>
            <a:pPr>
              <a:defRPr/>
            </a:pPr>
            <a:r>
              <a:rPr lang="ru-RU" sz="2400" dirty="0"/>
              <a:t>Попечительские и Родительские советы</a:t>
            </a:r>
          </a:p>
          <a:p>
            <a:pPr>
              <a:defRPr/>
            </a:pPr>
            <a:r>
              <a:rPr lang="ru-RU" sz="2400" dirty="0"/>
              <a:t>Мониторинговые группы контроля</a:t>
            </a:r>
          </a:p>
          <a:p>
            <a:pPr>
              <a:defRPr/>
            </a:pPr>
            <a:r>
              <a:rPr lang="ru-RU" sz="2400" dirty="0"/>
              <a:t>Соседские сообщества, уличные комитеты</a:t>
            </a:r>
          </a:p>
          <a:p>
            <a:pPr>
              <a:defRPr/>
            </a:pPr>
            <a:r>
              <a:rPr lang="ru-RU" sz="2400" dirty="0"/>
              <a:t>клубы по интересам, творческие группы</a:t>
            </a:r>
          </a:p>
          <a:p>
            <a:pPr>
              <a:defRPr/>
            </a:pPr>
            <a:r>
              <a:rPr lang="ru-RU" sz="2400" dirty="0"/>
              <a:t>Церковные сообщества</a:t>
            </a:r>
          </a:p>
          <a:p>
            <a:pPr>
              <a:defRPr/>
            </a:pPr>
            <a:r>
              <a:rPr lang="ru-RU" sz="2400" dirty="0"/>
              <a:t>Деловые сообщества</a:t>
            </a:r>
          </a:p>
          <a:p>
            <a:pPr>
              <a:defRPr/>
            </a:pPr>
            <a:r>
              <a:rPr lang="ru-RU" sz="2400" dirty="0"/>
              <a:t>ИГ, проектные группы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A0204C-27B0-415F-83C8-8CDE1C21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B22452-5246-45F9-ACA7-744BAB1D834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42B75E-E6A3-441A-AB4E-1120467A4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FFB4D65-058E-4493-99F8-4C52DD74E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00" y="3594538"/>
            <a:ext cx="8650288" cy="28538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Организация, не имеющая в качестве основной цели своей деятельности извлечение прибыли. </a:t>
            </a:r>
            <a:r>
              <a:rPr lang="ru-RU" b="1" dirty="0"/>
              <a:t>Некоммерческие организации могут создаваться для достижения социальных, благотворительных, культурных, образовательных, политических, научных и управленческих.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A4E3F1-4420-447C-B267-B7491958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58A4CD-72D8-4295-899E-7FC2C7BCDE09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Заголовок 2">
            <a:extLst>
              <a:ext uri="{FF2B5EF4-FFF2-40B4-BE49-F238E27FC236}">
                <a16:creationId xmlns:a16="http://schemas.microsoft.com/office/drawing/2014/main" id="{2ACD6328-5D60-428D-AC29-E9BF9866D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30" y="1506538"/>
            <a:ext cx="10744200" cy="14700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Некоммерческая организация</a:t>
            </a:r>
            <a:br>
              <a:rPr lang="ru-RU" sz="28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 ФЗ «О некоммерческих организациях»/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90C54-CB9B-4834-BA8D-A94EFDB87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2A73A-EA10-4EA7-9185-73C0CD8F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09" y="959112"/>
            <a:ext cx="10815145" cy="7750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Виды и формы НКО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AAE2FA-87F3-4D5D-A40B-A205217A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AA3851-BE8C-4946-BBF3-9F49E820BF19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Содержимое 3">
            <a:extLst>
              <a:ext uri="{FF2B5EF4-FFF2-40B4-BE49-F238E27FC236}">
                <a16:creationId xmlns:a16="http://schemas.microsoft.com/office/drawing/2014/main" id="{FF08B2BE-9360-437C-8F1E-55B62D5BAB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45931" y="1837500"/>
            <a:ext cx="10657490" cy="45164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Общественные и религиозные организации /объединения.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Общины коренных малочисленных народов РФ.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Казачьи общества.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Фонд.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Автономная некоммерческая организация /АНО/  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Ассоциации и союзы.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Бюджетное учреждение.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Государственные и муниципальные учреждения.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Некоммерческое партнерство.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Государственная корпорация.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Частное учреждение.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CBD783-CCF1-458D-BC2D-E45A55B90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48923-62C8-4182-9AD9-6FB46D4E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29" y="911415"/>
            <a:ext cx="10664125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Территориальное общественное самоуправление (ТОС)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B81C997-ADB2-414F-9ECB-2575472232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144109"/>
            <a:ext cx="10515600" cy="403285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Форма осуществления населением местного самоуправления.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Регулируется № 131-ФЗ «Об общих принципах организации местного самоуправления в Российской Федерации».</a:t>
            </a:r>
          </a:p>
          <a:p>
            <a:pPr>
              <a:defRPr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возникают как «снизу», так и «сверху» / Без создания юридического лица и с созданием юридического лица регистрируется в органах юстиции как некоммерческая организация в соответствии с законодательством РФ/.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Опора в приоритетности выбора проблем на мнение жителей.</a:t>
            </a:r>
          </a:p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Основной задачей общественного самоуправления является обустройство и благоустройство места проживания, создание инфраструктуры.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A9F468-1900-4A57-8755-8BA77A54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8CC375-DE18-4ED9-AF76-36A8A9553F53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448C39-52DB-49B5-85AF-C6C6A1AD2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524201-BA08-4C3F-A807-CDB982D5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474985-F917-441A-AED1-FD8A50FEEA9D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339" name="Picture 2" descr="http://tos36.ru/wp-content/uploads/2019/01/why.jpg">
            <a:extLst>
              <a:ext uri="{FF2B5EF4-FFF2-40B4-BE49-F238E27FC236}">
                <a16:creationId xmlns:a16="http://schemas.microsoft.com/office/drawing/2014/main" id="{709BC7A0-F06F-4EEF-8D85-3218FC1B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3" y="1051209"/>
            <a:ext cx="7472855" cy="51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4CA944-DEF9-4C2D-A8B6-20B26430B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2310" cy="672388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FCDF2F-E521-4027-A280-40850F4A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2" y="1033025"/>
            <a:ext cx="10794124" cy="105727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Технологии ФМС и ОМСУ</a:t>
            </a: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accent5">
                    <a:lumMod val="25000"/>
                  </a:schemeClr>
                </a:solidFill>
              </a:rPr>
            </a:br>
            <a:br>
              <a:rPr lang="ru-RU" b="1" dirty="0">
                <a:solidFill>
                  <a:schemeClr val="accent3"/>
                </a:solidFill>
              </a:rPr>
            </a:b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C095E566-1094-4949-B7F1-336938DF36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2701159"/>
            <a:ext cx="10515600" cy="34758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в сельских поселениях часто объединена с функциями территориально-общественного самоуправления. </a:t>
            </a:r>
          </a:p>
          <a:p>
            <a:pPr>
              <a:defRPr/>
            </a:pPr>
            <a:r>
              <a:rPr lang="ru-RU" sz="2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Жители объединяются для решения местных вопросов, образуют управленческую структуру, совет, уличные. комитеты для решения социально значимых вопросов и повышения качества жизни населения, а ФМС становится институциональной основой для этой деятельности.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658ACA-6007-4310-B593-DB179AA4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72CA11-8AE0-4583-B030-68D176CC3752}" type="slidenum">
              <a:rPr lang="ru-RU" altLang="ru-RU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885</Words>
  <Application>Microsoft Office PowerPoint</Application>
  <PresentationFormat>Широкоэкранный</PresentationFormat>
  <Paragraphs>128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Gotham Pro Medium</vt:lpstr>
      <vt:lpstr>Tahoma</vt:lpstr>
      <vt:lpstr>Wingdings</vt:lpstr>
      <vt:lpstr>Wingdings 2</vt:lpstr>
      <vt:lpstr>Тема Office</vt:lpstr>
      <vt:lpstr>Некоммерческие формы организации работы с населением: виды, аспекты деятельности</vt:lpstr>
      <vt:lpstr>Презентация PowerPoint</vt:lpstr>
      <vt:lpstr>Презентация PowerPoint</vt:lpstr>
      <vt:lpstr>Общественные форматы работы с населением</vt:lpstr>
      <vt:lpstr>Некоммерческая организация / ФЗ «О некоммерческих организациях»/</vt:lpstr>
      <vt:lpstr>Виды и формы НКО</vt:lpstr>
      <vt:lpstr>Территориальное общественное самоуправление (ТОС)</vt:lpstr>
      <vt:lpstr>Презентация PowerPoint</vt:lpstr>
      <vt:lpstr>    Технологии ФМС и ОМСУ    </vt:lpstr>
      <vt:lpstr>   ст.7 «ФОНДЫ» ФЗ «О некоммерческих организациях»   </vt:lpstr>
      <vt:lpstr>Фонд местного сообщества</vt:lpstr>
      <vt:lpstr>Фонд местного сообщества</vt:lpstr>
      <vt:lpstr>Презентация PowerPoint</vt:lpstr>
      <vt:lpstr>Презентация PowerPoint</vt:lpstr>
      <vt:lpstr>Целевые группы фондов местных сообществ</vt:lpstr>
      <vt:lpstr>Волонтеры </vt:lpstr>
      <vt:lpstr>Презентация PowerPoint</vt:lpstr>
      <vt:lpstr>Презентация PowerPoint</vt:lpstr>
      <vt:lpstr>Альянс фондов местных сообществ Пермского края</vt:lpstr>
      <vt:lpstr>Некоммерческие формы организации работы с населением: виды, аспекты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79624462626</dc:creator>
  <cp:lastModifiedBy>Светлана Еремина</cp:lastModifiedBy>
  <cp:revision>8</cp:revision>
  <dcterms:created xsi:type="dcterms:W3CDTF">2023-06-20T19:11:46Z</dcterms:created>
  <dcterms:modified xsi:type="dcterms:W3CDTF">2023-06-30T15:27:46Z</dcterms:modified>
</cp:coreProperties>
</file>