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7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07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46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61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2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30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3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74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6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76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1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3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7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177615"/>
            <a:ext cx="11661928" cy="64792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2566" y="3804746"/>
            <a:ext cx="9144000" cy="1997314"/>
          </a:xfrm>
        </p:spPr>
        <p:txBody>
          <a:bodyPr>
            <a:normAutofit/>
          </a:bodyPr>
          <a:lstStyle/>
          <a:p>
            <a:r>
              <a:rPr lang="ru-RU" sz="4400" b="1" dirty="0"/>
              <a:t>ФАНДРАЙЗИНГ – привлечение средств на социальные проекты</a:t>
            </a:r>
          </a:p>
        </p:txBody>
      </p:sp>
    </p:spTree>
    <p:extLst>
      <p:ext uri="{BB962C8B-B14F-4D97-AF65-F5344CB8AC3E}">
        <p14:creationId xmlns:p14="http://schemas.microsoft.com/office/powerpoint/2010/main" val="820988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9BD3C2-57F7-47A3-B0D6-95BB474330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302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Общие принципы </a:t>
            </a:r>
            <a:br>
              <a:rPr lang="ru-RU" dirty="0"/>
            </a:br>
            <a:r>
              <a:rPr lang="ru-RU" dirty="0"/>
              <a:t>сбора частных пожертвований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• Просите о пожертвовании в тот момент, когда люди получают или отдают деньги. Пример – свечной ящик в церковной лавке. </a:t>
            </a:r>
          </a:p>
          <a:p>
            <a:pPr>
              <a:buNone/>
            </a:pPr>
            <a:r>
              <a:rPr lang="ru-RU" dirty="0"/>
              <a:t>• Визуализируйте цель – разместите фотографию или рисунок храма. Важно пробуждать в людях эмоции.</a:t>
            </a:r>
          </a:p>
          <a:p>
            <a:pPr>
              <a:buNone/>
            </a:pPr>
            <a:r>
              <a:rPr lang="ru-RU" dirty="0"/>
              <a:t>• Четко и коротко обрисуйте цель сбора средств. Например, нужен ремонт крыши, стоимость 3 млн. рублей, отремонтировать нужно до наступления зимы. </a:t>
            </a:r>
          </a:p>
          <a:p>
            <a:pPr>
              <a:buNone/>
            </a:pPr>
            <a:r>
              <a:rPr lang="ru-RU" dirty="0"/>
              <a:t>• Сделайте так, чтобы человеку было удобно жертвовать (!).</a:t>
            </a:r>
          </a:p>
          <a:p>
            <a:pPr>
              <a:buNone/>
            </a:pPr>
            <a:r>
              <a:rPr lang="ru-RU" dirty="0"/>
              <a:t>• Обязательно отчитывайтесь перед благотворителями. Не только в виде таблиц, но и с помощью фото и видеоотчетов, сообщений в </a:t>
            </a:r>
            <a:r>
              <a:rPr lang="ru-RU" dirty="0" err="1"/>
              <a:t>соцсетях</a:t>
            </a:r>
            <a:r>
              <a:rPr lang="ru-RU" dirty="0"/>
              <a:t>, объявлений на досках и т.п. </a:t>
            </a:r>
          </a:p>
          <a:p>
            <a:pPr>
              <a:buNone/>
            </a:pPr>
            <a:r>
              <a:rPr lang="ru-RU" dirty="0"/>
              <a:t>• Работайте над лояльностью жертвователей. Объясняйте, насколько важны регулярные пожертвования. Создавайте и поддерживайте сообщества «друзей милосердия».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81A7140-17FB-45C0-9698-F15A10019B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55" y="1174421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Привлечение денег бизнеса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5034" y="2848303"/>
            <a:ext cx="8778766" cy="3328660"/>
          </a:xfrm>
        </p:spPr>
        <p:txBody>
          <a:bodyPr>
            <a:normAutofit/>
          </a:bodyPr>
          <a:lstStyle/>
          <a:p>
            <a:r>
              <a:rPr lang="ru-RU" sz="3200" dirty="0"/>
              <a:t>«Чистая» благотворительность. </a:t>
            </a:r>
          </a:p>
          <a:p>
            <a:r>
              <a:rPr lang="ru-RU" sz="3200" dirty="0"/>
              <a:t>Партнерство.</a:t>
            </a:r>
          </a:p>
          <a:p>
            <a:r>
              <a:rPr lang="ru-RU" sz="3200" dirty="0"/>
              <a:t> Спонсорство.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405BB1C-A460-4132-AB23-1A97A5B638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4564">
            <a:off x="5998935" y="3420070"/>
            <a:ext cx="4346448" cy="241483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237CD5-F5C7-4049-9FCF-886FD4D9E1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11359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Привлечение денег бизнеса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44414" y="2711669"/>
            <a:ext cx="9409386" cy="26906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Этапы работы с </a:t>
            </a:r>
            <a:r>
              <a:rPr lang="ru-RU" dirty="0" err="1"/>
              <a:t>бизнес-компаниями</a:t>
            </a:r>
            <a:r>
              <a:rPr lang="ru-RU" dirty="0"/>
              <a:t>: </a:t>
            </a:r>
          </a:p>
          <a:p>
            <a:pPr>
              <a:buNone/>
            </a:pPr>
            <a:r>
              <a:rPr lang="ru-RU" dirty="0"/>
              <a:t>1.Поиск.</a:t>
            </a:r>
          </a:p>
          <a:p>
            <a:pPr>
              <a:buNone/>
            </a:pPr>
            <a:r>
              <a:rPr lang="ru-RU" dirty="0"/>
              <a:t>2.Переговоры.</a:t>
            </a:r>
          </a:p>
          <a:p>
            <a:pPr>
              <a:buNone/>
            </a:pPr>
            <a:r>
              <a:rPr lang="ru-RU" dirty="0"/>
              <a:t>3.Заключение договора/получение разового пожертвования.</a:t>
            </a:r>
          </a:p>
          <a:p>
            <a:pPr>
              <a:buNone/>
            </a:pPr>
            <a:r>
              <a:rPr lang="ru-RU" dirty="0"/>
              <a:t>4.Благодарность и отчет.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04BECA2-FF42-4463-A7EE-ABFC3762EB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75331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Привлечение денег бизнеса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 Поиск. Шаги: </a:t>
            </a:r>
          </a:p>
          <a:p>
            <a:pPr marL="514350" indent="-514350">
              <a:buNone/>
            </a:pPr>
            <a:r>
              <a:rPr lang="ru-RU" dirty="0"/>
              <a:t>1.Хорошо разберитесь в своем бюджете, поймите, что именно и в каком объеме нужно. Разделите чисто денежные потребности (например, </a:t>
            </a:r>
            <a:r>
              <a:rPr lang="ru-RU" dirty="0" err="1"/>
              <a:t>з</a:t>
            </a:r>
            <a:r>
              <a:rPr lang="ru-RU" dirty="0"/>
              <a:t>/</a:t>
            </a:r>
            <a:r>
              <a:rPr lang="ru-RU" dirty="0" err="1"/>
              <a:t>п</a:t>
            </a:r>
            <a:r>
              <a:rPr lang="ru-RU" dirty="0"/>
              <a:t>) и «</a:t>
            </a:r>
            <a:r>
              <a:rPr lang="ru-RU" dirty="0" err="1"/>
              <a:t>неденежные</a:t>
            </a:r>
            <a:r>
              <a:rPr lang="ru-RU" dirty="0"/>
              <a:t>» материальные потребности – товары, услуги и т.п. </a:t>
            </a:r>
          </a:p>
          <a:p>
            <a:pPr marL="514350" indent="-514350">
              <a:buNone/>
            </a:pPr>
            <a:r>
              <a:rPr lang="ru-RU" dirty="0"/>
              <a:t>2.Разбейте бюджет на понятные блоки расходов, ограниченных по времени и сумме.</a:t>
            </a:r>
          </a:p>
          <a:p>
            <a:pPr marL="514350" indent="-514350">
              <a:buNone/>
            </a:pPr>
            <a:r>
              <a:rPr lang="ru-RU" dirty="0"/>
              <a:t>3. Составьте список потенциальных благотворителей. Включите производителей, поставщиков из соответствующих сфер: магазины детских товаров, аптеки, </a:t>
            </a:r>
            <a:r>
              <a:rPr lang="ru-RU" dirty="0" err="1"/>
              <a:t>логистические</a:t>
            </a:r>
            <a:r>
              <a:rPr lang="ru-RU" dirty="0"/>
              <a:t> компании и т.п. </a:t>
            </a:r>
          </a:p>
          <a:p>
            <a:pPr marL="514350" indent="-514350">
              <a:buNone/>
            </a:pPr>
            <a:r>
              <a:rPr lang="ru-RU" dirty="0"/>
              <a:t>4. Поймите, что вы можете предложить в ответ: размещение логотипа/баннера, благодарственное письмо, материалы о сотрудничестве в СМИ и т.п.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340F258-720E-4CF6-B6B3-062FF761FB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15918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Привлечение денег бизнеса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Переговоры. Шаги: </a:t>
            </a:r>
          </a:p>
          <a:p>
            <a:pPr>
              <a:buNone/>
            </a:pPr>
            <a:r>
              <a:rPr lang="ru-RU" dirty="0"/>
              <a:t>1.Письмо (почтой либо </a:t>
            </a:r>
            <a:r>
              <a:rPr lang="ru-RU" dirty="0" err="1"/>
              <a:t>e-mail</a:t>
            </a:r>
            <a:r>
              <a:rPr lang="ru-RU" dirty="0"/>
              <a:t>) + звонок.</a:t>
            </a:r>
          </a:p>
          <a:p>
            <a:pPr>
              <a:buNone/>
            </a:pPr>
            <a:r>
              <a:rPr lang="ru-RU" dirty="0"/>
              <a:t>2.Личная встреча + презентация.</a:t>
            </a:r>
          </a:p>
          <a:p>
            <a:pPr>
              <a:buNone/>
            </a:pPr>
            <a:r>
              <a:rPr lang="ru-RU" dirty="0"/>
              <a:t>3.Представление на благотворительном или бизнес-мероприятии. </a:t>
            </a:r>
          </a:p>
          <a:p>
            <a:pPr>
              <a:buNone/>
            </a:pPr>
            <a:r>
              <a:rPr lang="ru-RU" dirty="0"/>
              <a:t>4.Привлечение известных людей либо людей с широким кругом знакомств.</a:t>
            </a:r>
          </a:p>
          <a:p>
            <a:pPr>
              <a:buNone/>
            </a:pPr>
            <a:r>
              <a:rPr lang="ru-RU" dirty="0"/>
              <a:t> Важно: • Понять интересы организации, в которую вы обратились • Не говорить все время, не «давить на жалость» • Дать возможность высказаться другой стороне, услышать возможные сомнения и возражения, спокойно и грамотно ответить на них • Вне зависимости от результата – поблагодарить за время и внимание.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3F0469-994F-405B-8A1D-1C4C000280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55" y="839568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Привлечение денег бизнеса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165131"/>
            <a:ext cx="10515600" cy="40118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Заключение договора/получение разового пожертвования С помощью юриста заранее составьте базовые документы: </a:t>
            </a:r>
          </a:p>
          <a:p>
            <a:pPr>
              <a:buNone/>
            </a:pPr>
            <a:r>
              <a:rPr lang="ru-RU" dirty="0"/>
              <a:t>• Договор денежного пожертвования.</a:t>
            </a:r>
          </a:p>
          <a:p>
            <a:pPr>
              <a:buNone/>
            </a:pPr>
            <a:r>
              <a:rPr lang="ru-RU" dirty="0"/>
              <a:t>• Договор на установку ящика для пожертвования.</a:t>
            </a:r>
          </a:p>
          <a:p>
            <a:pPr>
              <a:buNone/>
            </a:pPr>
            <a:r>
              <a:rPr lang="ru-RU" dirty="0"/>
              <a:t>• Договор об оказании безвозмездных услуг.</a:t>
            </a:r>
          </a:p>
          <a:p>
            <a:pPr>
              <a:buNone/>
            </a:pPr>
            <a:r>
              <a:rPr lang="ru-RU" dirty="0"/>
              <a:t>• Форму письма с просьбой сделать пожертвование на фирменном бланке.</a:t>
            </a:r>
          </a:p>
          <a:p>
            <a:pPr>
              <a:buNone/>
            </a:pPr>
            <a:r>
              <a:rPr lang="ru-RU" dirty="0"/>
              <a:t>• Бланк с вашими реквизитами в электронном и печатном виде.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DA33763-D693-4A27-B667-DB51CA6669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5788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Привлечение денег бизнеса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81351"/>
            <a:ext cx="10515600" cy="42956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Этапы работы с </a:t>
            </a:r>
            <a:r>
              <a:rPr lang="ru-RU" dirty="0" err="1"/>
              <a:t>бизнес-компаниями</a:t>
            </a:r>
            <a:r>
              <a:rPr lang="ru-RU" dirty="0"/>
              <a:t>: Благодарность и отчет Обязательно включают в себя: </a:t>
            </a:r>
          </a:p>
          <a:p>
            <a:pPr>
              <a:buNone/>
            </a:pPr>
            <a:r>
              <a:rPr lang="ru-RU" dirty="0"/>
              <a:t>•Благодарственное письмо на фирменном бланке с подписью руководителя организации.</a:t>
            </a:r>
          </a:p>
          <a:p>
            <a:pPr>
              <a:buNone/>
            </a:pPr>
            <a:r>
              <a:rPr lang="ru-RU" dirty="0"/>
              <a:t>•Финансовый отчет, включающий копии оплаченных счетов, чеков и других первичных документов.</a:t>
            </a:r>
          </a:p>
          <a:p>
            <a:pPr>
              <a:buNone/>
            </a:pPr>
            <a:r>
              <a:rPr lang="ru-RU" dirty="0"/>
              <a:t>•Живой, эмоциональный отчет - фото и видео.</a:t>
            </a:r>
          </a:p>
          <a:p>
            <a:pPr>
              <a:buNone/>
            </a:pPr>
            <a:r>
              <a:rPr lang="ru-RU" dirty="0"/>
              <a:t>•Выполнение взятых на себя обязательств – размещение баннера, логотипа, приглашение на мероприятие, годовой отчет и т.п.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668A4F-280A-4879-91C9-CEB9C66532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3025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Привлечение денег бизнеса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43706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Этапы работы с бизнес-компаниями. Поддержание отношений включает в себя:</a:t>
            </a:r>
          </a:p>
          <a:p>
            <a:pPr>
              <a:buNone/>
            </a:pPr>
            <a:r>
              <a:rPr lang="ru-RU" dirty="0"/>
              <a:t>•Благодарность.</a:t>
            </a:r>
          </a:p>
          <a:p>
            <a:pPr>
              <a:buNone/>
            </a:pPr>
            <a:r>
              <a:rPr lang="ru-RU" dirty="0"/>
              <a:t> •Своевременную, качественную отчетность.</a:t>
            </a:r>
          </a:p>
          <a:p>
            <a:pPr>
              <a:buNone/>
            </a:pPr>
            <a:r>
              <a:rPr lang="ru-RU" dirty="0"/>
              <a:t>•Поздравления с праздниками и важными личными событиями. </a:t>
            </a:r>
          </a:p>
          <a:p>
            <a:pPr>
              <a:buNone/>
            </a:pPr>
            <a:r>
              <a:rPr lang="ru-RU" dirty="0"/>
              <a:t>•Рассылки с новостями.</a:t>
            </a:r>
          </a:p>
          <a:p>
            <a:pPr>
              <a:buNone/>
            </a:pPr>
            <a:r>
              <a:rPr lang="ru-RU" dirty="0"/>
              <a:t>•Приглашения на мероприятия.</a:t>
            </a:r>
          </a:p>
          <a:p>
            <a:pPr>
              <a:buNone/>
            </a:pPr>
            <a:r>
              <a:rPr lang="ru-RU" dirty="0"/>
              <a:t>•Обращение с просьбами в рамках оговоренных/негласных временных и денежных ограничений.</a:t>
            </a:r>
          </a:p>
          <a:p>
            <a:pPr>
              <a:buNone/>
            </a:pPr>
            <a:r>
              <a:rPr lang="ru-RU" dirty="0"/>
              <a:t> •Искренний, человеческий интерес.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95787FA-4A11-4B7C-BDC0-409745B12D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3025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Привлечение денег бизнеса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923393"/>
            <a:ext cx="10515600" cy="4569482"/>
          </a:xfrm>
        </p:spPr>
        <p:txBody>
          <a:bodyPr>
            <a:normAutofit/>
          </a:bodyPr>
          <a:lstStyle/>
          <a:p>
            <a:r>
              <a:rPr lang="ru-RU" dirty="0"/>
              <a:t>Важно: </a:t>
            </a:r>
          </a:p>
          <a:p>
            <a:pPr marL="0" indent="0">
              <a:buNone/>
            </a:pPr>
            <a:r>
              <a:rPr lang="ru-RU" dirty="0"/>
              <a:t>1.Наличие внутри бизнес-структуры энтузиаста – человека, готового продвигать идеи благотворительности, предпринимать усилия по преодолению возможных препятствий и способного оказать влияние на принятие решений.</a:t>
            </a:r>
          </a:p>
          <a:p>
            <a:pPr marL="0" indent="0">
              <a:buNone/>
            </a:pPr>
            <a:r>
              <a:rPr lang="ru-RU" dirty="0"/>
              <a:t>2.Понимание специфики крупного и малого бизнеса. Ограничений международных компаний (как правило, не работают с религиозными организациями).</a:t>
            </a:r>
          </a:p>
          <a:p>
            <a:pPr marL="0" indent="0">
              <a:buNone/>
            </a:pPr>
            <a:r>
              <a:rPr lang="ru-RU" dirty="0"/>
              <a:t>3.Начинайте взаимодействие заранее! Внутри солидных компании всегда требуется соблюдение ряда процедур.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08FD5DD-4355-4FD3-9CF3-1AB14B6D3B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77831"/>
            <a:ext cx="10515600" cy="149179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Привлечение пожертвований – </a:t>
            </a:r>
            <a:br>
              <a:rPr lang="ru-RU" dirty="0"/>
            </a:br>
            <a:r>
              <a:rPr lang="ru-RU" dirty="0"/>
              <a:t>это ежедневная, планомерная, </a:t>
            </a:r>
            <a:br>
              <a:rPr lang="ru-RU" dirty="0"/>
            </a:br>
            <a:r>
              <a:rPr lang="ru-RU" dirty="0"/>
              <a:t>кропотливая работа.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2869324"/>
            <a:ext cx="8186766" cy="3488634"/>
          </a:xfrm>
        </p:spPr>
        <p:txBody>
          <a:bodyPr/>
          <a:lstStyle/>
          <a:p>
            <a:r>
              <a:rPr lang="ru-RU" dirty="0" err="1"/>
              <a:t>Креатив</a:t>
            </a:r>
            <a:r>
              <a:rPr lang="ru-RU" dirty="0"/>
              <a:t> или рутина. Принцип 20/80.</a:t>
            </a:r>
          </a:p>
          <a:p>
            <a:r>
              <a:rPr lang="ru-RU" dirty="0"/>
              <a:t>Начинайте с «ближнего круга».</a:t>
            </a:r>
          </a:p>
          <a:p>
            <a:r>
              <a:rPr lang="ru-RU" dirty="0"/>
              <a:t>Не расстраивайтесь из-за отказов.</a:t>
            </a:r>
          </a:p>
          <a:p>
            <a:r>
              <a:rPr lang="ru-RU" dirty="0"/>
              <a:t> Просим о пожертвовании – дарим возможность сделать доброе дело.</a:t>
            </a:r>
          </a:p>
          <a:p>
            <a:r>
              <a:rPr lang="ru-RU" dirty="0"/>
              <a:t>Расходы на привлечение средств не должны быть больше 20% от привлеченной суммы.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5939577-33BB-489B-824D-176FFAE323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17857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Оценка потребностей: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3355" y="2553525"/>
            <a:ext cx="10515600" cy="3286618"/>
          </a:xfrm>
        </p:spPr>
        <p:txBody>
          <a:bodyPr/>
          <a:lstStyle/>
          <a:p>
            <a:r>
              <a:rPr lang="ru-RU" dirty="0"/>
              <a:t>Оценка потребностей: • На что? • Сколько и каких ресурсов? • Как просить или Почему это важно благотворителю?</a:t>
            </a:r>
          </a:p>
          <a:p>
            <a:r>
              <a:rPr lang="ru-RU" dirty="0"/>
              <a:t>Выбор благотворителей. Кто? Как обратиться?</a:t>
            </a:r>
          </a:p>
          <a:p>
            <a:r>
              <a:rPr lang="ru-RU" dirty="0"/>
              <a:t>Обращение, Отказ или пожертвование.</a:t>
            </a:r>
          </a:p>
          <a:p>
            <a:r>
              <a:rPr lang="ru-RU" dirty="0"/>
              <a:t>Благодарность и отчет, выводы.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A5FEC0-BC60-449D-BC6D-1E18209121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4564">
            <a:off x="6990877" y="3809355"/>
            <a:ext cx="3406645" cy="189268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177615"/>
            <a:ext cx="11661928" cy="64792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2566" y="3804746"/>
            <a:ext cx="9144000" cy="1997314"/>
          </a:xfrm>
        </p:spPr>
        <p:txBody>
          <a:bodyPr>
            <a:normAutofit/>
          </a:bodyPr>
          <a:lstStyle/>
          <a:p>
            <a:r>
              <a:rPr lang="ru-RU" sz="4400" b="1" dirty="0"/>
              <a:t>ФАНДРАЙЗИНГ – привлечение средств на социальные проекты</a:t>
            </a:r>
          </a:p>
        </p:txBody>
      </p:sp>
    </p:spTree>
    <p:extLst>
      <p:ext uri="{BB962C8B-B14F-4D97-AF65-F5344CB8AC3E}">
        <p14:creationId xmlns:p14="http://schemas.microsoft.com/office/powerpoint/2010/main" val="62611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A55DF38-8882-4333-A2CA-A6CE730B0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55" y="1037787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Правила привлечения средств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701159"/>
            <a:ext cx="10515600" cy="3475804"/>
          </a:xfrm>
        </p:spPr>
        <p:txBody>
          <a:bodyPr/>
          <a:lstStyle/>
          <a:p>
            <a:pPr>
              <a:buNone/>
            </a:pPr>
            <a:r>
              <a:rPr lang="ru-RU" dirty="0"/>
              <a:t>1</a:t>
            </a:r>
            <a:r>
              <a:rPr lang="ru-RU" sz="2400" dirty="0"/>
              <a:t>. НЕ ПОПРОСИШЬ – НЕ ДАДУТ.</a:t>
            </a:r>
          </a:p>
          <a:p>
            <a:pPr>
              <a:buNone/>
            </a:pPr>
            <a:r>
              <a:rPr lang="ru-RU" sz="2400" dirty="0"/>
              <a:t>2. ЭФФЕКТИВНОСТЬ ПРИВЛЕЧЕНИЯ СРЕДСТВ ИЗМЕРЯЕТСЯ ТОЛЬКО ОБЬЕМОМ ПРИВЛЕЧЕННЫХ РЕСУРСОВ  НО РЕКЛАМА ТОЖЕ НУЖНА!</a:t>
            </a:r>
          </a:p>
          <a:p>
            <a:pPr>
              <a:buNone/>
            </a:pPr>
            <a:r>
              <a:rPr lang="ru-RU" sz="2400" dirty="0"/>
              <a:t>3. ДЕЛАЙТЕ ПРОЦЕСС ВНЕСЕНИЯ ПОЖЕРТВОВАНИЯ МАКСИМАЛЬНО УДОБНЫМ.</a:t>
            </a:r>
          </a:p>
          <a:p>
            <a:pPr>
              <a:buNone/>
            </a:pPr>
            <a:r>
              <a:rPr lang="ru-RU" sz="2400" dirty="0"/>
              <a:t>4. ЧЕРЕДУЙТЕ ПРОСЬБЫ С «ПОДАРКАМИ».</a:t>
            </a:r>
          </a:p>
          <a:p>
            <a:pPr>
              <a:buNone/>
            </a:pPr>
            <a:r>
              <a:rPr lang="ru-RU" sz="2400" dirty="0"/>
              <a:t>5. ЕСЛИ ЧТО-ТО НЕ РАБОТАЕТ, ДЕЛАЙТЕ ЧТО-ТО ДРУГОЕ.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3E56B83-A438-4C75-8B02-A657CFC0DF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55" y="1069318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Фундамент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394881"/>
            <a:ext cx="10515600" cy="3782082"/>
          </a:xfrm>
        </p:spPr>
        <p:txBody>
          <a:bodyPr>
            <a:normAutofit/>
          </a:bodyPr>
          <a:lstStyle/>
          <a:p>
            <a:r>
              <a:rPr lang="ru-RU" dirty="0"/>
              <a:t> Сайт: 1. Большая красная кнопка «Помочь» справа вверху 2. Все основные способы пожертвований 3. Постоянное обновление.</a:t>
            </a:r>
          </a:p>
          <a:p>
            <a:r>
              <a:rPr lang="ru-RU" dirty="0"/>
              <a:t>Социальные сети: 1. Отражение активности ваших проектов 2. Цитаты, выдержки из проповедей, праздники 3. Просьбы, благодарности, анонсы.</a:t>
            </a:r>
          </a:p>
          <a:p>
            <a:r>
              <a:rPr lang="ru-RU" dirty="0"/>
              <a:t> Новостные рассылки по электронной почте: 1. Рассказывайте о себе 2. Просите 3. Благодарите 4. Приглашайте.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305506C-2E32-4931-A53D-B37F15DFC8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55" y="131105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Основные виды </a:t>
            </a:r>
            <a:br>
              <a:rPr lang="ru-RU" dirty="0"/>
            </a:br>
            <a:r>
              <a:rPr lang="ru-RU" dirty="0"/>
              <a:t>привлечения пожертвований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18897" y="3073514"/>
            <a:ext cx="9052034" cy="3107942"/>
          </a:xfrm>
        </p:spPr>
        <p:txBody>
          <a:bodyPr>
            <a:normAutofit/>
          </a:bodyPr>
          <a:lstStyle/>
          <a:p>
            <a:r>
              <a:rPr lang="ru-RU" sz="3600" dirty="0"/>
              <a:t>Привлечение частных пожертвований.</a:t>
            </a:r>
          </a:p>
          <a:p>
            <a:r>
              <a:rPr lang="ru-RU" sz="3600" dirty="0"/>
              <a:t>Привлечение денег бизнеса. </a:t>
            </a:r>
          </a:p>
          <a:p>
            <a:r>
              <a:rPr lang="ru-RU" sz="3600" dirty="0"/>
              <a:t>Гранты, субсидии.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148BFB-F43F-4396-84E0-0F4E3B8BD7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4564">
            <a:off x="6500306" y="3854957"/>
            <a:ext cx="4048206" cy="22491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45D8DE-1756-49FA-A196-D73C668711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55" y="10903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Привлечение частных пожертвований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415902"/>
            <a:ext cx="10515600" cy="3761061"/>
          </a:xfrm>
        </p:spPr>
        <p:txBody>
          <a:bodyPr>
            <a:normAutofit/>
          </a:bodyPr>
          <a:lstStyle/>
          <a:p>
            <a:r>
              <a:rPr lang="ru-RU" sz="3200" dirty="0"/>
              <a:t> Ящики для пожертвований.</a:t>
            </a:r>
          </a:p>
          <a:p>
            <a:r>
              <a:rPr lang="ru-RU" sz="3200" dirty="0"/>
              <a:t>Индивидуальный фандрайзинг – пожертвование вместо подарка на День рождения, фонды памяти.</a:t>
            </a:r>
          </a:p>
          <a:p>
            <a:r>
              <a:rPr lang="ru-RU" sz="3200" dirty="0"/>
              <a:t>Благотворительные мероприятия и акции.</a:t>
            </a:r>
          </a:p>
          <a:p>
            <a:r>
              <a:rPr lang="ru-RU" sz="3200" dirty="0"/>
              <a:t>Совместные акции с </a:t>
            </a:r>
            <a:r>
              <a:rPr lang="ru-RU" sz="3200" dirty="0" err="1"/>
              <a:t>бизнес-компаниями</a:t>
            </a:r>
            <a:r>
              <a:rPr lang="ru-RU" sz="3200" dirty="0"/>
              <a:t>, вовлекающие сотрудников: процент с зарплаты и т.п.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E019A17-91CC-4F38-881A-42FFA69D10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55" y="1058808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Ящики для пожертвований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701159"/>
            <a:ext cx="10515600" cy="3475804"/>
          </a:xfrm>
        </p:spPr>
        <p:txBody>
          <a:bodyPr>
            <a:normAutofit/>
          </a:bodyPr>
          <a:lstStyle/>
          <a:p>
            <a:r>
              <a:rPr lang="ru-RU" dirty="0"/>
              <a:t>Плюсы: 1) Работают сами по себе; 2) Многофункциональны (можно использовать на акциях, для сбора анкет, проведения лотерей и т.п.).</a:t>
            </a:r>
          </a:p>
          <a:p>
            <a:r>
              <a:rPr lang="ru-RU" dirty="0"/>
              <a:t>Минусы: 1) Процедура установки на «чужой» территории; 2) Необходимость соблюдения порядка выемки и учета; 3) Суммы пожертвований в одном ящике невелики; 4) Очень сложно собрать базу данных жертвователей.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3C76003-BDA7-49F5-AEED-38044C2259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55" y="9747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Благотворительные мероприятия и акции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690647"/>
            <a:ext cx="10515600" cy="3486315"/>
          </a:xfrm>
        </p:spPr>
        <p:txBody>
          <a:bodyPr>
            <a:normAutofit/>
          </a:bodyPr>
          <a:lstStyle/>
          <a:p>
            <a:r>
              <a:rPr lang="ru-RU" dirty="0"/>
              <a:t>Плюсы: 1) Простор для творчества; 2) Большие возможности заявить о себе, сформировать узнаваемость; 3) Возможность покрыть расходы на организацию за счет благотворительных средств.</a:t>
            </a:r>
          </a:p>
          <a:p>
            <a:pPr>
              <a:buNone/>
            </a:pPr>
            <a:r>
              <a:rPr lang="ru-RU" dirty="0"/>
              <a:t>  • Минусы:1) Высокая ресурсоемкость (время, люди, деньги, техническая база, вкл. разработку сайтов и пр.); 2) Зависимость от внешних условий (погода, пробки и пр.); 3) Риск собрать мало пожертвований при больших вложенных усилиях.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42F6A6-3D4F-41D0-A5C7-FD71532C40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Благотворительные мероприятия и акции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006599"/>
            <a:ext cx="10515600" cy="4170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Важно: </a:t>
            </a:r>
          </a:p>
          <a:p>
            <a:pPr>
              <a:buNone/>
            </a:pPr>
            <a:r>
              <a:rPr lang="ru-RU" dirty="0"/>
              <a:t>• Собирайте не только деньги, но и вещи. Устраивайте акции по сбору одежды, продуктов, средств гигиены, даже мебели и медицинской техники.</a:t>
            </a:r>
          </a:p>
          <a:p>
            <a:pPr>
              <a:buNone/>
            </a:pPr>
            <a:r>
              <a:rPr lang="ru-RU" dirty="0"/>
              <a:t>• Собирайте на мероприятиях базу данных жертвователей. Используйте анкеты.</a:t>
            </a:r>
          </a:p>
          <a:p>
            <a:pPr>
              <a:buNone/>
            </a:pPr>
            <a:r>
              <a:rPr lang="ru-RU" dirty="0"/>
              <a:t>• Используйте приглашения на мероприятия как подарок благотворителям.</a:t>
            </a:r>
          </a:p>
          <a:p>
            <a:pPr>
              <a:buNone/>
            </a:pPr>
            <a:r>
              <a:rPr lang="ru-RU" dirty="0"/>
              <a:t>• Приглашайте СМИ (например, местные газеты, кабельные каналы, представителей сайта района или города).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1199</Words>
  <Application>Microsoft Office PowerPoint</Application>
  <PresentationFormat>Широкоэкранный</PresentationFormat>
  <Paragraphs>101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ФАНДРАЙЗИНГ – привлечение средств на социальные проекты</vt:lpstr>
      <vt:lpstr>Оценка потребностей:</vt:lpstr>
      <vt:lpstr>Правила привлечения средств</vt:lpstr>
      <vt:lpstr>Фундамент</vt:lpstr>
      <vt:lpstr>Основные виды  привлечения пожертвований</vt:lpstr>
      <vt:lpstr>Привлечение частных пожертвований</vt:lpstr>
      <vt:lpstr>Ящики для пожертвований</vt:lpstr>
      <vt:lpstr>Благотворительные мероприятия и акции</vt:lpstr>
      <vt:lpstr>Благотворительные мероприятия и акции</vt:lpstr>
      <vt:lpstr>Общие принципы  сбора частных пожертвований</vt:lpstr>
      <vt:lpstr>Привлечение денег бизнеса</vt:lpstr>
      <vt:lpstr>Привлечение денег бизнеса</vt:lpstr>
      <vt:lpstr>Привлечение денег бизнеса</vt:lpstr>
      <vt:lpstr>Привлечение денег бизнеса</vt:lpstr>
      <vt:lpstr>Привлечение денег бизнеса</vt:lpstr>
      <vt:lpstr>Привлечение денег бизнеса</vt:lpstr>
      <vt:lpstr>Привлечение денег бизнеса</vt:lpstr>
      <vt:lpstr>Привлечение денег бизнеса</vt:lpstr>
      <vt:lpstr> Привлечение пожертвований –  это ежедневная, планомерная,  кропотливая работа.</vt:lpstr>
      <vt:lpstr>ФАНДРАЙЗИНГ – привлечение средств на социальные проекты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79624462626</dc:creator>
  <cp:lastModifiedBy>Светлана Еремина</cp:lastModifiedBy>
  <cp:revision>9</cp:revision>
  <dcterms:created xsi:type="dcterms:W3CDTF">2023-06-20T19:11:46Z</dcterms:created>
  <dcterms:modified xsi:type="dcterms:W3CDTF">2023-06-30T12:10:02Z</dcterms:modified>
</cp:coreProperties>
</file>