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312" r:id="rId5"/>
    <p:sldId id="264" r:id="rId6"/>
    <p:sldId id="265" r:id="rId7"/>
    <p:sldId id="258" r:id="rId8"/>
    <p:sldId id="269" r:id="rId9"/>
    <p:sldId id="271" r:id="rId10"/>
    <p:sldId id="272" r:id="rId11"/>
    <p:sldId id="270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267" r:id="rId51"/>
    <p:sldId id="300" r:id="rId52"/>
    <p:sldId id="266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243"/>
    <a:srgbClr val="3076AB"/>
    <a:srgbClr val="04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9B54-D723-4321-A3F5-21BB4D4E401E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6" name="Google Shape;450;p15"/>
          <p:cNvSpPr txBox="1">
            <a:spLocks/>
          </p:cNvSpPr>
          <p:nvPr/>
        </p:nvSpPr>
        <p:spPr>
          <a:xfrm>
            <a:off x="1818114" y="3895443"/>
            <a:ext cx="8513379" cy="220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1" i="0" u="none" strike="noStrike" cap="none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>
              <a:buFont typeface="Arial"/>
              <a:buNone/>
            </a:pPr>
            <a:r>
              <a:rPr lang="ru-RU" sz="7000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Приемы ТРИЗ </a:t>
            </a:r>
            <a:br>
              <a:rPr lang="ru-RU" sz="7000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7000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 деятельности НКО</a:t>
            </a:r>
            <a:endParaRPr lang="ru-RU" sz="7000" kern="0" dirty="0">
              <a:solidFill>
                <a:srgbClr val="3076AB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8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9" y="942451"/>
            <a:ext cx="10016248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Метод мозгового </a:t>
            </a:r>
            <a:r>
              <a:rPr lang="ru-RU" sz="8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штурма</a:t>
            </a:r>
          </a:p>
          <a:p>
            <a:pPr algn="r"/>
            <a:r>
              <a:rPr lang="ru-RU" sz="8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/>
            </a:r>
            <a:br>
              <a:rPr lang="ru-RU" sz="8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50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Групповая </a:t>
            </a:r>
            <a:r>
              <a:rPr lang="ru-RU" sz="5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форма работы </a:t>
            </a:r>
            <a:br>
              <a:rPr lang="ru-RU" sz="5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5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(4-6 человек)</a:t>
            </a:r>
            <a:endParaRPr lang="ru-RU" sz="5000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22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979700" y="2025571"/>
            <a:ext cx="10360800" cy="3923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>
              <a:buFont typeface="+mj-lt"/>
              <a:buAutoNum type="arabicPeriod"/>
            </a:pPr>
            <a:r>
              <a:rPr lang="ru-RU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Создание банка идей: НИКАКОЙ КРИТИКИ</a:t>
            </a:r>
          </a:p>
          <a:p>
            <a:pPr marL="358775" indent="-358775">
              <a:buFont typeface="+mj-lt"/>
              <a:buAutoNum type="arabicPeriod"/>
            </a:pPr>
            <a:r>
              <a:rPr lang="ru-RU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Анализ идей: КРИТИКА + рациональное зерно</a:t>
            </a:r>
          </a:p>
          <a:p>
            <a:pPr marL="358775" indent="-358775">
              <a:buFont typeface="+mj-lt"/>
              <a:buAutoNum type="arabicPeriod"/>
            </a:pPr>
            <a:r>
              <a:rPr lang="ru-RU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Обработка результатов: отбор 2-5 идей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1087414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АЛГОРИТМ</a:t>
            </a:r>
            <a:endParaRPr lang="ru-RU" b="1" i="1" dirty="0">
              <a:solidFill>
                <a:srgbClr val="DC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8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979700" y="2025571"/>
            <a:ext cx="10360800" cy="3923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Определите целевую группу вашего проекта</a:t>
            </a:r>
          </a:p>
          <a:p>
            <a:pPr marL="358775" indent="-358775">
              <a:buFont typeface="+mj-lt"/>
              <a:buAutoNum type="arabicPeriod"/>
            </a:pPr>
            <a:endParaRPr lang="ru-RU" b="1" dirty="0">
              <a:solidFill>
                <a:srgbClr val="3076AB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r>
              <a:rPr lang="ru-RU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Возьмите ее из готового / </a:t>
            </a:r>
            <a:endParaRPr lang="ru-RU" b="1" dirty="0" smtClean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r>
              <a:rPr lang="ru-RU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разрабатываемого </a:t>
            </a:r>
            <a:r>
              <a:rPr lang="ru-RU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проекта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1087414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ЗАДАНИЕ</a:t>
            </a:r>
            <a:endParaRPr lang="ru-RU" b="1" i="1" dirty="0">
              <a:solidFill>
                <a:srgbClr val="DC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5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979700" y="2025571"/>
            <a:ext cx="10360800" cy="3923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Используя ММШ, выберите ОДНУ ключевую потребность целевой аудитории, </a:t>
            </a:r>
            <a:r>
              <a:rPr lang="ru-RU" sz="3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которую </a:t>
            </a:r>
            <a:r>
              <a:rPr lang="ru-RU" sz="3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 будете удовлетворять в проекте.</a:t>
            </a:r>
          </a:p>
          <a:p>
            <a:pPr marL="358775" indent="-358775">
              <a:buFont typeface="+mj-lt"/>
              <a:buAutoNum type="arabicPeriod"/>
            </a:pPr>
            <a:endParaRPr lang="ru-RU" sz="3000" b="1" dirty="0">
              <a:solidFill>
                <a:srgbClr val="3076AB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Потребность – внутреннее состояние психологического </a:t>
            </a:r>
            <a:b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или функционального ощущения недостаточности чего-либо, </a:t>
            </a:r>
            <a:b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проявляется в зависимости от ситуационных факторов.</a:t>
            </a:r>
          </a:p>
          <a:p>
            <a:endParaRPr lang="ru-RU" sz="3000" b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Например: потребность в получении новых знаний </a:t>
            </a:r>
            <a:b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3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  проектированию; потребность в юридической помощи…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83242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ЗАДАНИЕ</a:t>
            </a:r>
            <a:endParaRPr lang="ru-RU" b="1" i="1" dirty="0">
              <a:solidFill>
                <a:srgbClr val="DC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7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Уникальность </a:t>
            </a:r>
            <a:b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мероприятий </a:t>
            </a:r>
            <a:b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(форма + содержание)</a:t>
            </a:r>
          </a:p>
        </p:txBody>
      </p:sp>
    </p:spTree>
    <p:extLst>
      <p:ext uri="{BB962C8B-B14F-4D97-AF65-F5344CB8AC3E}">
        <p14:creationId xmlns:p14="http://schemas.microsoft.com/office/powerpoint/2010/main" val="67144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9" y="942451"/>
            <a:ext cx="10016248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1. Метод </a:t>
            </a:r>
            <a:b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морфологического анализа (морфологический ящик</a:t>
            </a:r>
            <a:r>
              <a:rPr lang="ru-RU" sz="7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)</a:t>
            </a:r>
            <a:endParaRPr lang="ru-RU" sz="7000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9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979700" y="1794076"/>
            <a:ext cx="10360800" cy="41553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Сформулировать задачу 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Составить список характеристик, от которых зависит решение задачи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 каждому списку составить варианты их исполнения 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Составить матрицы (таблицы) из всех взятых за основу характеристики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Перебор возможных вариантов и выбор наиболее приемлемых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1087414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АЛГОРИТМ</a:t>
            </a:r>
            <a:endParaRPr lang="ru-RU" b="1" i="1" dirty="0">
              <a:solidFill>
                <a:srgbClr val="DC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9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9241"/>
              </p:ext>
            </p:extLst>
          </p:nvPr>
        </p:nvGraphicFramePr>
        <p:xfrm>
          <a:off x="721472" y="1790439"/>
          <a:ext cx="10066134" cy="41010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9064"/>
                <a:gridCol w="2233805"/>
                <a:gridCol w="2033705"/>
                <a:gridCol w="2347058"/>
                <a:gridCol w="1782502"/>
              </a:tblGrid>
              <a:tr h="71064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Задача: изобрести печенье с новыми характеристиками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размер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6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форма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основа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начинка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текстура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4899"/>
              </p:ext>
            </p:extLst>
          </p:nvPr>
        </p:nvGraphicFramePr>
        <p:xfrm>
          <a:off x="721472" y="1790439"/>
          <a:ext cx="10066134" cy="41010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9064"/>
                <a:gridCol w="2233805"/>
                <a:gridCol w="2033705"/>
                <a:gridCol w="2347058"/>
                <a:gridCol w="1782502"/>
              </a:tblGrid>
              <a:tr h="71064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Задача: изобрести печенье с новыми характеристиками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размер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маленький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гигантский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микроскопический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средний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6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форма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основа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начинка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текстура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5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26725"/>
              </p:ext>
            </p:extLst>
          </p:nvPr>
        </p:nvGraphicFramePr>
        <p:xfrm>
          <a:off x="721472" y="1790439"/>
          <a:ext cx="10066134" cy="42264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9064"/>
                <a:gridCol w="2233805"/>
                <a:gridCol w="2033705"/>
                <a:gridCol w="2347058"/>
                <a:gridCol w="1782502"/>
              </a:tblGrid>
              <a:tr h="71064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Задача: изобрести печенье с новыми характеристиками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размер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маленький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гигантский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микроскопический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средний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6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форма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круг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звездчатый додекаэдр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бесформенная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сердце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основа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шоколадная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овсяная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банановая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ванильная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начинка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сгущённое молоко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крем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ягоды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водоросли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текстура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гладкая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пористая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ровная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</a:t>
                      </a:r>
                      <a:r>
                        <a:rPr lang="ru-RU" sz="2200" b="0" baseline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 комками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30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01152"/>
            <a:ext cx="10515600" cy="1325563"/>
          </a:xfrm>
        </p:spPr>
        <p:txBody>
          <a:bodyPr/>
          <a:lstStyle/>
          <a:p>
            <a:r>
              <a:rPr lang="ru-RU" b="1" i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Идея проекта</a:t>
            </a:r>
          </a:p>
        </p:txBody>
      </p:sp>
      <p:sp>
        <p:nvSpPr>
          <p:cNvPr id="6" name="Google Shape;877;p30"/>
          <p:cNvSpPr txBox="1">
            <a:spLocks/>
          </p:cNvSpPr>
          <p:nvPr/>
        </p:nvSpPr>
        <p:spPr>
          <a:xfrm>
            <a:off x="965961" y="3758407"/>
            <a:ext cx="1730248" cy="11874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u-RU" sz="2000" dirty="0" smtClean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Анализ собственного опыта</a:t>
            </a:r>
            <a:endParaRPr lang="ru-RU" sz="2000" dirty="0">
              <a:solidFill>
                <a:srgbClr val="1C4587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grpSp>
        <p:nvGrpSpPr>
          <p:cNvPr id="7" name="Google Shape;878;p30"/>
          <p:cNvGrpSpPr/>
          <p:nvPr/>
        </p:nvGrpSpPr>
        <p:grpSpPr>
          <a:xfrm>
            <a:off x="492528" y="1790222"/>
            <a:ext cx="1882417" cy="4368216"/>
            <a:chOff x="848458" y="1301072"/>
            <a:chExt cx="1882417" cy="4368216"/>
          </a:xfrm>
        </p:grpSpPr>
        <p:sp>
          <p:nvSpPr>
            <p:cNvPr id="8" name="Google Shape;879;p30"/>
            <p:cNvSpPr/>
            <p:nvPr/>
          </p:nvSpPr>
          <p:spPr>
            <a:xfrm rot="10796307">
              <a:off x="1333474" y="1914626"/>
              <a:ext cx="1396501" cy="1328401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880;p30"/>
            <p:cNvGrpSpPr/>
            <p:nvPr/>
          </p:nvGrpSpPr>
          <p:grpSpPr>
            <a:xfrm>
              <a:off x="848458" y="1301072"/>
              <a:ext cx="1612255" cy="4368216"/>
              <a:chOff x="848458" y="1301072"/>
              <a:chExt cx="1612255" cy="4368216"/>
            </a:xfrm>
          </p:grpSpPr>
          <p:pic>
            <p:nvPicPr>
              <p:cNvPr id="10" name="Google Shape;881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5400000">
                <a:off x="-1140644" y="3290174"/>
                <a:ext cx="4368216" cy="390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Google Shape;882;p30"/>
              <p:cNvSpPr/>
              <p:nvPr/>
            </p:nvSpPr>
            <p:spPr>
              <a:xfrm rot="10796132">
                <a:off x="1393612" y="2075344"/>
                <a:ext cx="1066501" cy="10839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" name="Google Shape;883;p30"/>
          <p:cNvGrpSpPr/>
          <p:nvPr/>
        </p:nvGrpSpPr>
        <p:grpSpPr>
          <a:xfrm>
            <a:off x="2477471" y="1790222"/>
            <a:ext cx="1882417" cy="4368216"/>
            <a:chOff x="848458" y="1301072"/>
            <a:chExt cx="1882417" cy="4368216"/>
          </a:xfrm>
        </p:grpSpPr>
        <p:sp>
          <p:nvSpPr>
            <p:cNvPr id="13" name="Google Shape;884;p30"/>
            <p:cNvSpPr/>
            <p:nvPr/>
          </p:nvSpPr>
          <p:spPr>
            <a:xfrm rot="10796307">
              <a:off x="1333474" y="1914626"/>
              <a:ext cx="1396501" cy="132840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885;p30"/>
            <p:cNvGrpSpPr/>
            <p:nvPr/>
          </p:nvGrpSpPr>
          <p:grpSpPr>
            <a:xfrm>
              <a:off x="848458" y="1301072"/>
              <a:ext cx="1612255" cy="4368216"/>
              <a:chOff x="848458" y="1301072"/>
              <a:chExt cx="1612255" cy="4368216"/>
            </a:xfrm>
          </p:grpSpPr>
          <p:pic>
            <p:nvPicPr>
              <p:cNvPr id="15" name="Google Shape;886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5400000">
                <a:off x="-1140644" y="3290174"/>
                <a:ext cx="4368216" cy="390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Google Shape;887;p30"/>
              <p:cNvSpPr/>
              <p:nvPr/>
            </p:nvSpPr>
            <p:spPr>
              <a:xfrm rot="10796132">
                <a:off x="1393612" y="2075344"/>
                <a:ext cx="1066501" cy="10839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" name="Google Shape;888;p30"/>
          <p:cNvGrpSpPr/>
          <p:nvPr/>
        </p:nvGrpSpPr>
        <p:grpSpPr>
          <a:xfrm>
            <a:off x="4707934" y="1811225"/>
            <a:ext cx="1882417" cy="4368216"/>
            <a:chOff x="848458" y="1301072"/>
            <a:chExt cx="1882417" cy="4368216"/>
          </a:xfrm>
        </p:grpSpPr>
        <p:sp>
          <p:nvSpPr>
            <p:cNvPr id="18" name="Google Shape;889;p30"/>
            <p:cNvSpPr/>
            <p:nvPr/>
          </p:nvSpPr>
          <p:spPr>
            <a:xfrm rot="10796307">
              <a:off x="1333474" y="1914626"/>
              <a:ext cx="1396501" cy="1328401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890;p30"/>
            <p:cNvGrpSpPr/>
            <p:nvPr/>
          </p:nvGrpSpPr>
          <p:grpSpPr>
            <a:xfrm>
              <a:off x="848458" y="1301072"/>
              <a:ext cx="1612255" cy="4368216"/>
              <a:chOff x="848458" y="1301072"/>
              <a:chExt cx="1612255" cy="4368216"/>
            </a:xfrm>
          </p:grpSpPr>
          <p:pic>
            <p:nvPicPr>
              <p:cNvPr id="20" name="Google Shape;891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5400000">
                <a:off x="-1140644" y="3290174"/>
                <a:ext cx="4368216" cy="390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Google Shape;892;p30"/>
              <p:cNvSpPr/>
              <p:nvPr/>
            </p:nvSpPr>
            <p:spPr>
              <a:xfrm rot="10796132">
                <a:off x="1393612" y="2075344"/>
                <a:ext cx="1066501" cy="10839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oogle Shape;893;p30"/>
          <p:cNvGrpSpPr/>
          <p:nvPr/>
        </p:nvGrpSpPr>
        <p:grpSpPr>
          <a:xfrm>
            <a:off x="6919139" y="1811225"/>
            <a:ext cx="1882417" cy="4368216"/>
            <a:chOff x="848458" y="1301072"/>
            <a:chExt cx="1882417" cy="4368216"/>
          </a:xfrm>
        </p:grpSpPr>
        <p:sp>
          <p:nvSpPr>
            <p:cNvPr id="23" name="Google Shape;894;p30"/>
            <p:cNvSpPr/>
            <p:nvPr/>
          </p:nvSpPr>
          <p:spPr>
            <a:xfrm rot="10796307">
              <a:off x="1333474" y="1914626"/>
              <a:ext cx="1396501" cy="1328401"/>
            </a:xfrm>
            <a:prstGeom prst="rect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895;p30"/>
            <p:cNvGrpSpPr/>
            <p:nvPr/>
          </p:nvGrpSpPr>
          <p:grpSpPr>
            <a:xfrm>
              <a:off x="848458" y="1301072"/>
              <a:ext cx="1612255" cy="4368216"/>
              <a:chOff x="848458" y="1301072"/>
              <a:chExt cx="1612255" cy="4368216"/>
            </a:xfrm>
          </p:grpSpPr>
          <p:pic>
            <p:nvPicPr>
              <p:cNvPr id="25" name="Google Shape;896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5400000">
                <a:off x="-1140644" y="3290174"/>
                <a:ext cx="4368216" cy="390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897;p30"/>
              <p:cNvSpPr/>
              <p:nvPr/>
            </p:nvSpPr>
            <p:spPr>
              <a:xfrm rot="10796132">
                <a:off x="1393612" y="2075344"/>
                <a:ext cx="1066501" cy="10839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903;p30"/>
          <p:cNvGrpSpPr/>
          <p:nvPr/>
        </p:nvGrpSpPr>
        <p:grpSpPr>
          <a:xfrm>
            <a:off x="9067635" y="1807686"/>
            <a:ext cx="1882417" cy="4368216"/>
            <a:chOff x="848458" y="1301072"/>
            <a:chExt cx="1882417" cy="4368216"/>
          </a:xfrm>
        </p:grpSpPr>
        <p:sp>
          <p:nvSpPr>
            <p:cNvPr id="28" name="Google Shape;904;p30"/>
            <p:cNvSpPr/>
            <p:nvPr/>
          </p:nvSpPr>
          <p:spPr>
            <a:xfrm rot="10796307">
              <a:off x="1333474" y="1914626"/>
              <a:ext cx="1396501" cy="1328401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905;p30"/>
            <p:cNvGrpSpPr/>
            <p:nvPr/>
          </p:nvGrpSpPr>
          <p:grpSpPr>
            <a:xfrm>
              <a:off x="848458" y="1301072"/>
              <a:ext cx="1612255" cy="4368216"/>
              <a:chOff x="848458" y="1301072"/>
              <a:chExt cx="1612255" cy="4368216"/>
            </a:xfrm>
          </p:grpSpPr>
          <p:pic>
            <p:nvPicPr>
              <p:cNvPr id="30" name="Google Shape;906;p3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5400000">
                <a:off x="-1140644" y="3290174"/>
                <a:ext cx="4368216" cy="3900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Google Shape;907;p30"/>
              <p:cNvSpPr/>
              <p:nvPr/>
            </p:nvSpPr>
            <p:spPr>
              <a:xfrm rot="10796132">
                <a:off x="1393612" y="2075344"/>
                <a:ext cx="1066501" cy="10839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" name="Google Shape;908;p30"/>
          <p:cNvSpPr/>
          <p:nvPr/>
        </p:nvSpPr>
        <p:spPr>
          <a:xfrm>
            <a:off x="3304113" y="2906561"/>
            <a:ext cx="575715" cy="399765"/>
          </a:xfrm>
          <a:custGeom>
            <a:avLst/>
            <a:gdLst/>
            <a:ahLst/>
            <a:cxnLst/>
            <a:rect l="l" t="t" r="r" b="b"/>
            <a:pathLst>
              <a:path w="10653" h="7459" extrusionOk="0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918;p30"/>
          <p:cNvGrpSpPr/>
          <p:nvPr/>
        </p:nvGrpSpPr>
        <p:grpSpPr>
          <a:xfrm>
            <a:off x="9941153" y="2869996"/>
            <a:ext cx="453617" cy="453436"/>
            <a:chOff x="4835275" y="1198350"/>
            <a:chExt cx="226175" cy="226175"/>
          </a:xfrm>
        </p:grpSpPr>
        <p:sp>
          <p:nvSpPr>
            <p:cNvPr id="34" name="Google Shape;919;p30"/>
            <p:cNvSpPr/>
            <p:nvPr/>
          </p:nvSpPr>
          <p:spPr>
            <a:xfrm>
              <a:off x="4835275" y="1198350"/>
              <a:ext cx="226175" cy="226175"/>
            </a:xfrm>
            <a:custGeom>
              <a:avLst/>
              <a:gdLst/>
              <a:ahLst/>
              <a:cxnLst/>
              <a:rect l="l" t="t" r="r" b="b"/>
              <a:pathLst>
                <a:path w="9047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0;p30"/>
            <p:cNvSpPr/>
            <p:nvPr/>
          </p:nvSpPr>
          <p:spPr>
            <a:xfrm>
              <a:off x="4868275" y="1255000"/>
              <a:ext cx="193175" cy="113325"/>
            </a:xfrm>
            <a:custGeom>
              <a:avLst/>
              <a:gdLst/>
              <a:ahLst/>
              <a:cxnLst/>
              <a:rect l="l" t="t" r="r" b="b"/>
              <a:pathLst>
                <a:path w="7727" h="4533" extrusionOk="0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921;p30"/>
          <p:cNvGrpSpPr/>
          <p:nvPr/>
        </p:nvGrpSpPr>
        <p:grpSpPr>
          <a:xfrm>
            <a:off x="7748979" y="2890488"/>
            <a:ext cx="524337" cy="452122"/>
            <a:chOff x="3549250" y="2952275"/>
            <a:chExt cx="266350" cy="231525"/>
          </a:xfrm>
        </p:grpSpPr>
        <p:sp>
          <p:nvSpPr>
            <p:cNvPr id="37" name="Google Shape;922;p30"/>
            <p:cNvSpPr/>
            <p:nvPr/>
          </p:nvSpPr>
          <p:spPr>
            <a:xfrm>
              <a:off x="3549250" y="3077175"/>
              <a:ext cx="266350" cy="106625"/>
            </a:xfrm>
            <a:custGeom>
              <a:avLst/>
              <a:gdLst/>
              <a:ahLst/>
              <a:cxnLst/>
              <a:rect l="l" t="t" r="r" b="b"/>
              <a:pathLst>
                <a:path w="10654" h="4265" extrusionOk="0">
                  <a:moveTo>
                    <a:pt x="1" y="0"/>
                  </a:moveTo>
                  <a:lnTo>
                    <a:pt x="1" y="3730"/>
                  </a:lnTo>
                  <a:cubicBezTo>
                    <a:pt x="1" y="4015"/>
                    <a:pt x="251" y="4265"/>
                    <a:pt x="536" y="4265"/>
                  </a:cubicBezTo>
                  <a:lnTo>
                    <a:pt x="10118" y="4265"/>
                  </a:lnTo>
                  <a:cubicBezTo>
                    <a:pt x="10421" y="4265"/>
                    <a:pt x="10653" y="4015"/>
                    <a:pt x="10653" y="3730"/>
                  </a:cubicBezTo>
                  <a:lnTo>
                    <a:pt x="10653" y="0"/>
                  </a:lnTo>
                  <a:lnTo>
                    <a:pt x="6139" y="0"/>
                  </a:lnTo>
                  <a:lnTo>
                    <a:pt x="6139" y="268"/>
                  </a:lnTo>
                  <a:cubicBezTo>
                    <a:pt x="6139" y="571"/>
                    <a:pt x="5889" y="803"/>
                    <a:pt x="5604" y="803"/>
                  </a:cubicBezTo>
                  <a:lnTo>
                    <a:pt x="5068" y="803"/>
                  </a:lnTo>
                  <a:cubicBezTo>
                    <a:pt x="4783" y="803"/>
                    <a:pt x="4533" y="571"/>
                    <a:pt x="4533" y="268"/>
                  </a:cubicBezTo>
                  <a:lnTo>
                    <a:pt x="4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23;p30"/>
            <p:cNvSpPr/>
            <p:nvPr/>
          </p:nvSpPr>
          <p:spPr>
            <a:xfrm>
              <a:off x="3549250" y="2952275"/>
              <a:ext cx="266350" cy="111550"/>
            </a:xfrm>
            <a:custGeom>
              <a:avLst/>
              <a:gdLst/>
              <a:ahLst/>
              <a:cxnLst/>
              <a:rect l="l" t="t" r="r" b="b"/>
              <a:pathLst>
                <a:path w="10654" h="4462" extrusionOk="0">
                  <a:moveTo>
                    <a:pt x="6531" y="803"/>
                  </a:moveTo>
                  <a:cubicBezTo>
                    <a:pt x="6621" y="803"/>
                    <a:pt x="6656" y="857"/>
                    <a:pt x="6656" y="928"/>
                  </a:cubicBezTo>
                  <a:lnTo>
                    <a:pt x="6656" y="1803"/>
                  </a:lnTo>
                  <a:lnTo>
                    <a:pt x="3998" y="1803"/>
                  </a:lnTo>
                  <a:lnTo>
                    <a:pt x="3998" y="928"/>
                  </a:lnTo>
                  <a:cubicBezTo>
                    <a:pt x="3998" y="857"/>
                    <a:pt x="4051" y="803"/>
                    <a:pt x="4140" y="803"/>
                  </a:cubicBezTo>
                  <a:close/>
                  <a:moveTo>
                    <a:pt x="4140" y="1"/>
                  </a:moveTo>
                  <a:cubicBezTo>
                    <a:pt x="3623" y="1"/>
                    <a:pt x="3195" y="429"/>
                    <a:pt x="3195" y="928"/>
                  </a:cubicBezTo>
                  <a:lnTo>
                    <a:pt x="3195" y="1803"/>
                  </a:lnTo>
                  <a:lnTo>
                    <a:pt x="536" y="1803"/>
                  </a:lnTo>
                  <a:cubicBezTo>
                    <a:pt x="251" y="1803"/>
                    <a:pt x="1" y="2035"/>
                    <a:pt x="1" y="2338"/>
                  </a:cubicBezTo>
                  <a:lnTo>
                    <a:pt x="1" y="4461"/>
                  </a:lnTo>
                  <a:lnTo>
                    <a:pt x="4533" y="4461"/>
                  </a:lnTo>
                  <a:lnTo>
                    <a:pt x="4533" y="4194"/>
                  </a:lnTo>
                  <a:lnTo>
                    <a:pt x="6139" y="4194"/>
                  </a:lnTo>
                  <a:lnTo>
                    <a:pt x="6139" y="4461"/>
                  </a:lnTo>
                  <a:lnTo>
                    <a:pt x="10653" y="4461"/>
                  </a:lnTo>
                  <a:lnTo>
                    <a:pt x="10653" y="2338"/>
                  </a:lnTo>
                  <a:cubicBezTo>
                    <a:pt x="10653" y="2035"/>
                    <a:pt x="10421" y="1803"/>
                    <a:pt x="10118" y="1803"/>
                  </a:cubicBezTo>
                  <a:lnTo>
                    <a:pt x="7459" y="1803"/>
                  </a:lnTo>
                  <a:lnTo>
                    <a:pt x="7459" y="928"/>
                  </a:lnTo>
                  <a:cubicBezTo>
                    <a:pt x="7459" y="429"/>
                    <a:pt x="7049" y="1"/>
                    <a:pt x="6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924;p30"/>
          <p:cNvGrpSpPr/>
          <p:nvPr/>
        </p:nvGrpSpPr>
        <p:grpSpPr>
          <a:xfrm>
            <a:off x="1367654" y="2783642"/>
            <a:ext cx="355970" cy="567506"/>
            <a:chOff x="1757493" y="2343817"/>
            <a:chExt cx="355970" cy="567506"/>
          </a:xfrm>
        </p:grpSpPr>
        <p:sp>
          <p:nvSpPr>
            <p:cNvPr id="40" name="Google Shape;925;p30"/>
            <p:cNvSpPr/>
            <p:nvPr/>
          </p:nvSpPr>
          <p:spPr>
            <a:xfrm>
              <a:off x="1846717" y="2735680"/>
              <a:ext cx="177521" cy="39866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1" name="Google Shape;926;p30"/>
            <p:cNvSpPr/>
            <p:nvPr/>
          </p:nvSpPr>
          <p:spPr>
            <a:xfrm>
              <a:off x="1846717" y="2802681"/>
              <a:ext cx="177521" cy="40728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" name="Google Shape;927;p30"/>
            <p:cNvSpPr/>
            <p:nvPr/>
          </p:nvSpPr>
          <p:spPr>
            <a:xfrm>
              <a:off x="1890840" y="2870545"/>
              <a:ext cx="89276" cy="40779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" name="Google Shape;928;p30"/>
            <p:cNvSpPr/>
            <p:nvPr/>
          </p:nvSpPr>
          <p:spPr>
            <a:xfrm>
              <a:off x="1757493" y="2343817"/>
              <a:ext cx="355970" cy="364778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4" name="Google Shape;929;p30"/>
          <p:cNvSpPr txBox="1">
            <a:spLocks/>
          </p:cNvSpPr>
          <p:nvPr/>
        </p:nvSpPr>
        <p:spPr>
          <a:xfrm>
            <a:off x="2870310" y="3780324"/>
            <a:ext cx="1879508" cy="11874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u-RU" sz="2000" smtClean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Опыт других организаций</a:t>
            </a:r>
            <a:endParaRPr lang="ru-RU" sz="2000" dirty="0">
              <a:solidFill>
                <a:srgbClr val="1C4587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45" name="Google Shape;930;p30"/>
          <p:cNvSpPr txBox="1">
            <a:spLocks/>
          </p:cNvSpPr>
          <p:nvPr/>
        </p:nvSpPr>
        <p:spPr>
          <a:xfrm>
            <a:off x="5130445" y="3801327"/>
            <a:ext cx="1506251" cy="11700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u-RU" sz="2000" dirty="0" smtClean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Целевая группа</a:t>
            </a:r>
            <a:endParaRPr lang="ru-RU" sz="2000" dirty="0">
              <a:solidFill>
                <a:srgbClr val="1C4587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46" name="Google Shape;931;p30"/>
          <p:cNvSpPr txBox="1">
            <a:spLocks/>
          </p:cNvSpPr>
          <p:nvPr/>
        </p:nvSpPr>
        <p:spPr>
          <a:xfrm>
            <a:off x="7341648" y="3801327"/>
            <a:ext cx="1506251" cy="11664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u-RU" sz="2000" smtClean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Партнеры</a:t>
            </a:r>
            <a:endParaRPr lang="ru-RU" sz="2000" dirty="0">
              <a:solidFill>
                <a:srgbClr val="1C4587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47" name="Google Shape;933;p30"/>
          <p:cNvSpPr txBox="1">
            <a:spLocks/>
          </p:cNvSpPr>
          <p:nvPr/>
        </p:nvSpPr>
        <p:spPr>
          <a:xfrm>
            <a:off x="9443614" y="3797788"/>
            <a:ext cx="1506251" cy="11874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ru-RU" sz="2000" smtClean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Свой творческий потенциал</a:t>
            </a:r>
            <a:endParaRPr lang="ru-RU" sz="2000" dirty="0">
              <a:solidFill>
                <a:srgbClr val="1C4587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grpSp>
        <p:nvGrpSpPr>
          <p:cNvPr id="48" name="Google Shape;909;p30"/>
          <p:cNvGrpSpPr/>
          <p:nvPr/>
        </p:nvGrpSpPr>
        <p:grpSpPr>
          <a:xfrm>
            <a:off x="5527580" y="2838722"/>
            <a:ext cx="522699" cy="569983"/>
            <a:chOff x="5262600" y="2942475"/>
            <a:chExt cx="241800" cy="265875"/>
          </a:xfrm>
        </p:grpSpPr>
        <p:sp>
          <p:nvSpPr>
            <p:cNvPr id="49" name="Google Shape;910;p30"/>
            <p:cNvSpPr/>
            <p:nvPr/>
          </p:nvSpPr>
          <p:spPr>
            <a:xfrm>
              <a:off x="5426300" y="3078075"/>
              <a:ext cx="51775" cy="51750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18" y="0"/>
                  </a:moveTo>
                  <a:cubicBezTo>
                    <a:pt x="465" y="0"/>
                    <a:pt x="1" y="464"/>
                    <a:pt x="1" y="1035"/>
                  </a:cubicBezTo>
                  <a:cubicBezTo>
                    <a:pt x="1" y="1606"/>
                    <a:pt x="465" y="2070"/>
                    <a:pt x="1018" y="2070"/>
                  </a:cubicBezTo>
                  <a:cubicBezTo>
                    <a:pt x="1607" y="2070"/>
                    <a:pt x="2071" y="1606"/>
                    <a:pt x="2071" y="1035"/>
                  </a:cubicBezTo>
                  <a:cubicBezTo>
                    <a:pt x="2071" y="464"/>
                    <a:pt x="1607" y="0"/>
                    <a:pt x="1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1;p30"/>
            <p:cNvSpPr/>
            <p:nvPr/>
          </p:nvSpPr>
          <p:spPr>
            <a:xfrm>
              <a:off x="5288025" y="3078075"/>
              <a:ext cx="51775" cy="51750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53" y="0"/>
                  </a:moveTo>
                  <a:cubicBezTo>
                    <a:pt x="482" y="0"/>
                    <a:pt x="1" y="464"/>
                    <a:pt x="1" y="1035"/>
                  </a:cubicBezTo>
                  <a:cubicBezTo>
                    <a:pt x="1" y="1606"/>
                    <a:pt x="482" y="2070"/>
                    <a:pt x="1053" y="2070"/>
                  </a:cubicBezTo>
                  <a:cubicBezTo>
                    <a:pt x="1606" y="2070"/>
                    <a:pt x="2070" y="1606"/>
                    <a:pt x="2070" y="1035"/>
                  </a:cubicBezTo>
                  <a:cubicBezTo>
                    <a:pt x="2070" y="464"/>
                    <a:pt x="1606" y="0"/>
                    <a:pt x="1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12;p30"/>
            <p:cNvSpPr/>
            <p:nvPr/>
          </p:nvSpPr>
          <p:spPr>
            <a:xfrm>
              <a:off x="5410250" y="3136950"/>
              <a:ext cx="93700" cy="51775"/>
            </a:xfrm>
            <a:custGeom>
              <a:avLst/>
              <a:gdLst/>
              <a:ahLst/>
              <a:cxnLst/>
              <a:rect l="l" t="t" r="r" b="b"/>
              <a:pathLst>
                <a:path w="3748" h="2071" extrusionOk="0">
                  <a:moveTo>
                    <a:pt x="1660" y="0"/>
                  </a:moveTo>
                  <a:cubicBezTo>
                    <a:pt x="1392" y="0"/>
                    <a:pt x="1089" y="36"/>
                    <a:pt x="821" y="125"/>
                  </a:cubicBezTo>
                  <a:cubicBezTo>
                    <a:pt x="554" y="197"/>
                    <a:pt x="286" y="322"/>
                    <a:pt x="36" y="464"/>
                  </a:cubicBezTo>
                  <a:lnTo>
                    <a:pt x="1" y="518"/>
                  </a:lnTo>
                  <a:cubicBezTo>
                    <a:pt x="375" y="625"/>
                    <a:pt x="750" y="803"/>
                    <a:pt x="1053" y="1053"/>
                  </a:cubicBezTo>
                  <a:cubicBezTo>
                    <a:pt x="1303" y="1232"/>
                    <a:pt x="1446" y="1517"/>
                    <a:pt x="1446" y="1838"/>
                  </a:cubicBezTo>
                  <a:lnTo>
                    <a:pt x="1446" y="2070"/>
                  </a:lnTo>
                  <a:lnTo>
                    <a:pt x="3730" y="2070"/>
                  </a:lnTo>
                  <a:lnTo>
                    <a:pt x="3730" y="1017"/>
                  </a:lnTo>
                  <a:cubicBezTo>
                    <a:pt x="3747" y="857"/>
                    <a:pt x="3676" y="714"/>
                    <a:pt x="3533" y="607"/>
                  </a:cubicBezTo>
                  <a:cubicBezTo>
                    <a:pt x="3230" y="375"/>
                    <a:pt x="2891" y="215"/>
                    <a:pt x="2516" y="125"/>
                  </a:cubicBezTo>
                  <a:cubicBezTo>
                    <a:pt x="2249" y="36"/>
                    <a:pt x="1963" y="0"/>
                    <a:pt x="1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13;p30"/>
            <p:cNvSpPr/>
            <p:nvPr/>
          </p:nvSpPr>
          <p:spPr>
            <a:xfrm>
              <a:off x="5262600" y="3136950"/>
              <a:ext cx="93700" cy="51775"/>
            </a:xfrm>
            <a:custGeom>
              <a:avLst/>
              <a:gdLst/>
              <a:ahLst/>
              <a:cxnLst/>
              <a:rect l="l" t="t" r="r" b="b"/>
              <a:pathLst>
                <a:path w="3748" h="2071" extrusionOk="0">
                  <a:moveTo>
                    <a:pt x="2070" y="0"/>
                  </a:moveTo>
                  <a:cubicBezTo>
                    <a:pt x="1767" y="0"/>
                    <a:pt x="1482" y="36"/>
                    <a:pt x="1214" y="125"/>
                  </a:cubicBezTo>
                  <a:cubicBezTo>
                    <a:pt x="857" y="232"/>
                    <a:pt x="500" y="393"/>
                    <a:pt x="197" y="607"/>
                  </a:cubicBezTo>
                  <a:cubicBezTo>
                    <a:pt x="72" y="714"/>
                    <a:pt x="1" y="875"/>
                    <a:pt x="1" y="1017"/>
                  </a:cubicBezTo>
                  <a:lnTo>
                    <a:pt x="1" y="2070"/>
                  </a:lnTo>
                  <a:lnTo>
                    <a:pt x="2284" y="2070"/>
                  </a:lnTo>
                  <a:lnTo>
                    <a:pt x="2284" y="1838"/>
                  </a:lnTo>
                  <a:cubicBezTo>
                    <a:pt x="2284" y="1535"/>
                    <a:pt x="2427" y="1249"/>
                    <a:pt x="2659" y="1071"/>
                  </a:cubicBezTo>
                  <a:lnTo>
                    <a:pt x="2677" y="1053"/>
                  </a:lnTo>
                  <a:lnTo>
                    <a:pt x="2695" y="1035"/>
                  </a:lnTo>
                  <a:cubicBezTo>
                    <a:pt x="3016" y="803"/>
                    <a:pt x="3373" y="643"/>
                    <a:pt x="3748" y="518"/>
                  </a:cubicBezTo>
                  <a:cubicBezTo>
                    <a:pt x="3712" y="500"/>
                    <a:pt x="3694" y="464"/>
                    <a:pt x="3676" y="429"/>
                  </a:cubicBezTo>
                  <a:cubicBezTo>
                    <a:pt x="3426" y="286"/>
                    <a:pt x="3177" y="197"/>
                    <a:pt x="2909" y="125"/>
                  </a:cubicBezTo>
                  <a:cubicBezTo>
                    <a:pt x="2641" y="36"/>
                    <a:pt x="2356" y="0"/>
                    <a:pt x="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14;p30"/>
            <p:cNvSpPr/>
            <p:nvPr/>
          </p:nvSpPr>
          <p:spPr>
            <a:xfrm>
              <a:off x="5331300" y="3157025"/>
              <a:ext cx="103500" cy="51325"/>
            </a:xfrm>
            <a:custGeom>
              <a:avLst/>
              <a:gdLst/>
              <a:ahLst/>
              <a:cxnLst/>
              <a:rect l="l" t="t" r="r" b="b"/>
              <a:pathLst>
                <a:path w="4140" h="2053" extrusionOk="0">
                  <a:moveTo>
                    <a:pt x="2070" y="0"/>
                  </a:moveTo>
                  <a:cubicBezTo>
                    <a:pt x="1785" y="0"/>
                    <a:pt x="1499" y="36"/>
                    <a:pt x="1214" y="125"/>
                  </a:cubicBezTo>
                  <a:cubicBezTo>
                    <a:pt x="857" y="232"/>
                    <a:pt x="518" y="393"/>
                    <a:pt x="214" y="607"/>
                  </a:cubicBezTo>
                  <a:cubicBezTo>
                    <a:pt x="90" y="714"/>
                    <a:pt x="0" y="857"/>
                    <a:pt x="0" y="1035"/>
                  </a:cubicBezTo>
                  <a:lnTo>
                    <a:pt x="0" y="2052"/>
                  </a:lnTo>
                  <a:lnTo>
                    <a:pt x="4140" y="2052"/>
                  </a:lnTo>
                  <a:lnTo>
                    <a:pt x="4140" y="1035"/>
                  </a:lnTo>
                  <a:cubicBezTo>
                    <a:pt x="4140" y="857"/>
                    <a:pt x="4068" y="714"/>
                    <a:pt x="3944" y="607"/>
                  </a:cubicBezTo>
                  <a:cubicBezTo>
                    <a:pt x="3640" y="375"/>
                    <a:pt x="3283" y="214"/>
                    <a:pt x="2927" y="125"/>
                  </a:cubicBezTo>
                  <a:cubicBezTo>
                    <a:pt x="2641" y="54"/>
                    <a:pt x="2356" y="0"/>
                    <a:pt x="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15;p30"/>
            <p:cNvSpPr/>
            <p:nvPr/>
          </p:nvSpPr>
          <p:spPr>
            <a:xfrm>
              <a:off x="5357175" y="3098150"/>
              <a:ext cx="51750" cy="51750"/>
            </a:xfrm>
            <a:custGeom>
              <a:avLst/>
              <a:gdLst/>
              <a:ahLst/>
              <a:cxnLst/>
              <a:rect l="l" t="t" r="r" b="b"/>
              <a:pathLst>
                <a:path w="2070" h="2070" extrusionOk="0">
                  <a:moveTo>
                    <a:pt x="1035" y="0"/>
                  </a:moveTo>
                  <a:cubicBezTo>
                    <a:pt x="464" y="0"/>
                    <a:pt x="0" y="464"/>
                    <a:pt x="0" y="1035"/>
                  </a:cubicBezTo>
                  <a:cubicBezTo>
                    <a:pt x="0" y="1606"/>
                    <a:pt x="464" y="2070"/>
                    <a:pt x="1035" y="2070"/>
                  </a:cubicBezTo>
                  <a:cubicBezTo>
                    <a:pt x="1606" y="2070"/>
                    <a:pt x="2070" y="1606"/>
                    <a:pt x="2070" y="1035"/>
                  </a:cubicBezTo>
                  <a:cubicBezTo>
                    <a:pt x="2070" y="464"/>
                    <a:pt x="1606" y="0"/>
                    <a:pt x="1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6;p30"/>
            <p:cNvSpPr/>
            <p:nvPr/>
          </p:nvSpPr>
          <p:spPr>
            <a:xfrm>
              <a:off x="5262600" y="2942475"/>
              <a:ext cx="241800" cy="119550"/>
            </a:xfrm>
            <a:custGeom>
              <a:avLst/>
              <a:gdLst/>
              <a:ahLst/>
              <a:cxnLst/>
              <a:rect l="l" t="t" r="r" b="b"/>
              <a:pathLst>
                <a:path w="9672" h="4782" extrusionOk="0">
                  <a:moveTo>
                    <a:pt x="7548" y="1195"/>
                  </a:moveTo>
                  <a:lnTo>
                    <a:pt x="7548" y="1463"/>
                  </a:lnTo>
                  <a:lnTo>
                    <a:pt x="1321" y="1463"/>
                  </a:lnTo>
                  <a:lnTo>
                    <a:pt x="1321" y="1195"/>
                  </a:lnTo>
                  <a:close/>
                  <a:moveTo>
                    <a:pt x="8333" y="1856"/>
                  </a:moveTo>
                  <a:lnTo>
                    <a:pt x="8333" y="2123"/>
                  </a:lnTo>
                  <a:lnTo>
                    <a:pt x="1321" y="2123"/>
                  </a:lnTo>
                  <a:lnTo>
                    <a:pt x="1321" y="1856"/>
                  </a:lnTo>
                  <a:close/>
                  <a:moveTo>
                    <a:pt x="6210" y="2534"/>
                  </a:moveTo>
                  <a:lnTo>
                    <a:pt x="6210" y="2783"/>
                  </a:lnTo>
                  <a:lnTo>
                    <a:pt x="1321" y="2783"/>
                  </a:lnTo>
                  <a:lnTo>
                    <a:pt x="1321" y="2534"/>
                  </a:lnTo>
                  <a:close/>
                  <a:moveTo>
                    <a:pt x="536" y="0"/>
                  </a:moveTo>
                  <a:cubicBezTo>
                    <a:pt x="233" y="0"/>
                    <a:pt x="1" y="232"/>
                    <a:pt x="1" y="535"/>
                  </a:cubicBezTo>
                  <a:lnTo>
                    <a:pt x="1" y="3461"/>
                  </a:lnTo>
                  <a:cubicBezTo>
                    <a:pt x="1" y="3765"/>
                    <a:pt x="233" y="3997"/>
                    <a:pt x="536" y="3997"/>
                  </a:cubicBezTo>
                  <a:lnTo>
                    <a:pt x="2481" y="3997"/>
                  </a:lnTo>
                  <a:lnTo>
                    <a:pt x="2481" y="4782"/>
                  </a:lnTo>
                  <a:lnTo>
                    <a:pt x="3319" y="3997"/>
                  </a:lnTo>
                  <a:lnTo>
                    <a:pt x="4229" y="3997"/>
                  </a:lnTo>
                  <a:lnTo>
                    <a:pt x="4747" y="4782"/>
                  </a:lnTo>
                  <a:lnTo>
                    <a:pt x="5228" y="3997"/>
                  </a:lnTo>
                  <a:lnTo>
                    <a:pt x="6174" y="3997"/>
                  </a:lnTo>
                  <a:lnTo>
                    <a:pt x="7013" y="4782"/>
                  </a:lnTo>
                  <a:lnTo>
                    <a:pt x="7013" y="3997"/>
                  </a:lnTo>
                  <a:lnTo>
                    <a:pt x="9136" y="3997"/>
                  </a:lnTo>
                  <a:cubicBezTo>
                    <a:pt x="9439" y="3997"/>
                    <a:pt x="9671" y="3765"/>
                    <a:pt x="9671" y="3461"/>
                  </a:cubicBezTo>
                  <a:lnTo>
                    <a:pt x="9671" y="535"/>
                  </a:lnTo>
                  <a:cubicBezTo>
                    <a:pt x="9671" y="232"/>
                    <a:pt x="9439" y="0"/>
                    <a:pt x="9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837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52693"/>
              </p:ext>
            </p:extLst>
          </p:nvPr>
        </p:nvGraphicFramePr>
        <p:xfrm>
          <a:off x="721472" y="1790439"/>
          <a:ext cx="10066134" cy="42264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69064"/>
                <a:gridCol w="2233805"/>
                <a:gridCol w="2033705"/>
                <a:gridCol w="2347058"/>
                <a:gridCol w="1782502"/>
              </a:tblGrid>
              <a:tr h="71064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Задача: изобрести печенье с новыми характеристиками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8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размер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маленький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гигантский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микроскопический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средний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64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форма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круг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звездчатый додекаэдр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бесформенная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сердце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основа</a:t>
                      </a:r>
                      <a:endParaRPr lang="ru-RU" sz="2000" b="0" i="1" dirty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шоколадная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овсяная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банановая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ванильная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начинка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сгущённое молоко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крем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ягоды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водоросли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</a:tr>
              <a:tr h="66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>
                          <a:solidFill>
                            <a:schemeClr val="bg1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текстура</a:t>
                      </a:r>
                      <a:endParaRPr lang="ru-RU" sz="2000" b="0" i="1" dirty="0" smtClean="0">
                        <a:solidFill>
                          <a:schemeClr val="bg1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гладкая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пористая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ровная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с</a:t>
                      </a:r>
                      <a:r>
                        <a:rPr lang="ru-RU" sz="2200" b="0" baseline="0" dirty="0" smtClean="0">
                          <a:solidFill>
                            <a:srgbClr val="002060"/>
                          </a:solidFill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 комками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Ropa Sans Pro" panose="020B0504020101010102" pitchFamily="34" charset="0"/>
                        <a:cs typeface="Ropa Sans Pro" panose="020B0504020101010102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85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48050" y="849372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ЗАДАНИЕ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616472"/>
              </p:ext>
            </p:extLst>
          </p:nvPr>
        </p:nvGraphicFramePr>
        <p:xfrm>
          <a:off x="699306" y="1744604"/>
          <a:ext cx="10123023" cy="43985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78497"/>
                <a:gridCol w="1461056"/>
                <a:gridCol w="1766858"/>
                <a:gridCol w="1721554"/>
                <a:gridCol w="1755532"/>
                <a:gridCol w="1739526"/>
              </a:tblGrid>
              <a:tr h="495416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Задача: придумать уникальное мероприятие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(ЦА)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463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463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года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463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суток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506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463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56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Приглашенные гости</a:t>
                      </a:r>
                      <a:endParaRPr lang="ru-RU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516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endParaRPr lang="ru-RU" sz="16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39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9281"/>
              </p:ext>
            </p:extLst>
          </p:nvPr>
        </p:nvGraphicFramePr>
        <p:xfrm>
          <a:off x="1157468" y="1006999"/>
          <a:ext cx="9544203" cy="52111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2523"/>
                <a:gridCol w="1377514"/>
                <a:gridCol w="1665832"/>
                <a:gridCol w="1623118"/>
                <a:gridCol w="1655154"/>
                <a:gridCol w="1640062"/>
              </a:tblGrid>
              <a:tr h="416744">
                <a:tc grid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Задача: придумать уникальное мероприятие в рамках проекта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6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(ЦА)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Младенцы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Молодежь, работающая на заводах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Работающие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пенсионеры 60+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Автолюбители-мужчины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30-40 лет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Любители фиалок </a:t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 возрасте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14-90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лет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8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Берег реки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Крыша дома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Цветочная поляна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Концертный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зал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Заброшенный дом в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пригороде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года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Межсезонье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Лето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Осень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Зима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Весна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2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суток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Ночь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Поздний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вечер (сумерки)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Утро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Обед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 рассвете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</a:tr>
              <a:tr h="484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Много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Все желающие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1053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8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600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Садоводство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Метеорология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Хомячки будущего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Полет в космос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Очистка улиц </a:t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от снега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8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Приглашенные гости</a:t>
                      </a:r>
                      <a:endParaRPr lang="ru-RU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СМИ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Сказочные персонажи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Глава города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Президент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Любимая кошка организатора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</a:tr>
              <a:tr h="358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endParaRPr lang="ru-RU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Концерт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C42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Митинг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Семинар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Дискуссия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Конкурс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0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9" y="942451"/>
            <a:ext cx="10016248" cy="2483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2. </a:t>
            </a:r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Метод </a:t>
            </a:r>
            <a:b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фокальных объектов </a:t>
            </a:r>
            <a:endParaRPr lang="ru-RU" sz="7000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5" name="Google Shape;359;p26"/>
          <p:cNvSpPr txBox="1">
            <a:spLocks/>
          </p:cNvSpPr>
          <p:nvPr/>
        </p:nvSpPr>
        <p:spPr>
          <a:xfrm>
            <a:off x="4495861" y="4250342"/>
            <a:ext cx="6290017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34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Для создания объектов </a:t>
            </a:r>
            <a:br>
              <a:rPr lang="ru-RU" sz="34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34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 новыми свойствами</a:t>
            </a:r>
            <a:br>
              <a:rPr lang="ru-RU" sz="34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34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(продуктов, услуг, …)</a:t>
            </a:r>
          </a:p>
        </p:txBody>
      </p:sp>
    </p:spTree>
    <p:extLst>
      <p:ext uri="{BB962C8B-B14F-4D97-AF65-F5344CB8AC3E}">
        <p14:creationId xmlns:p14="http://schemas.microsoft.com/office/powerpoint/2010/main" val="331233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979700" y="1794076"/>
            <a:ext cx="10360800" cy="41553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Выбрать фокальный объект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Сформулировать цель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Выбрать случайные слова 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Выделить признаки случайных объектов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Перенести выделенные признаки на объект исследования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Выписать идеи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Провести анализ полученных сочетаний и выбрать подхо­дящие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1087414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АЛГОРИТМ</a:t>
            </a:r>
            <a:endParaRPr lang="ru-RU" b="1" i="1" dirty="0">
              <a:solidFill>
                <a:srgbClr val="DC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8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76400" y="91990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38722"/>
              </p:ext>
            </p:extLst>
          </p:nvPr>
        </p:nvGraphicFramePr>
        <p:xfrm>
          <a:off x="313883" y="789172"/>
          <a:ext cx="11608039" cy="5603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8706"/>
                <a:gridCol w="2008959"/>
                <a:gridCol w="2922188"/>
                <a:gridCol w="4618186"/>
              </a:tblGrid>
              <a:tr h="4348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Фокальный объект – семинар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Цель совершенствования</a:t>
                      </a:r>
                      <a:r>
                        <a:rPr lang="ru-RU" sz="1600" baseline="0" dirty="0" smtClean="0"/>
                        <a:t> – расширение форматов обучающих занятий (семинаров)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по компьютерной грамотности для людей серебряного возраста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63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Случайные объекты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Признаки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Фокальный объект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+ при­знаки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Полученные идеи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4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686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rowSpan="3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pa Sans Pro ExtraLight" panose="020B0404020101010102" pitchFamily="34" charset="0"/>
                        <a:ea typeface="+mn-ea"/>
                        <a:cs typeface="Ropa Sans Pro ExtraLight" panose="020B0404020101010102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974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76400" y="91990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37958"/>
              </p:ext>
            </p:extLst>
          </p:nvPr>
        </p:nvGraphicFramePr>
        <p:xfrm>
          <a:off x="313883" y="789172"/>
          <a:ext cx="11608039" cy="5603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8706"/>
                <a:gridCol w="2008959"/>
                <a:gridCol w="2922188"/>
                <a:gridCol w="4618186"/>
              </a:tblGrid>
              <a:tr h="4348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Фокальный объект – семинар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Цель совершенствования</a:t>
                      </a:r>
                      <a:r>
                        <a:rPr lang="ru-RU" sz="1600" baseline="0" dirty="0" smtClean="0"/>
                        <a:t> – расширение форматов обучающих занятий (семинаров)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по компьютерной грамотности для людей серебряного возраста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63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Случайные объекты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Признаки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Фокальный объект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+ при­знаки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Полученные идеи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4">
                  <a:txBody>
                    <a:bodyPr/>
                    <a:lstStyle/>
                    <a:p>
                      <a:r>
                        <a:rPr lang="ru-RU" sz="2000" dirty="0" smtClean="0"/>
                        <a:t>1. Снег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686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rowSpan="3">
                  <a:txBody>
                    <a:bodyPr/>
                    <a:lstStyle/>
                    <a:p>
                      <a:r>
                        <a:rPr lang="ru-RU" sz="2000" dirty="0" smtClean="0"/>
                        <a:t>2. Тумбочка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3. Цветок</a:t>
                      </a: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pa Sans Pro ExtraLight" panose="020B0404020101010102" pitchFamily="34" charset="0"/>
                        <a:ea typeface="+mn-ea"/>
                        <a:cs typeface="Ropa Sans Pro ExtraLight" panose="020B0404020101010102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43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76400" y="91990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04829"/>
              </p:ext>
            </p:extLst>
          </p:nvPr>
        </p:nvGraphicFramePr>
        <p:xfrm>
          <a:off x="313883" y="789172"/>
          <a:ext cx="11608039" cy="5603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8706"/>
                <a:gridCol w="2008959"/>
                <a:gridCol w="2922188"/>
                <a:gridCol w="4618186"/>
              </a:tblGrid>
              <a:tr h="4348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Фокальный объект – семинар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Цель совершенствования</a:t>
                      </a:r>
                      <a:r>
                        <a:rPr lang="ru-RU" sz="1600" baseline="0" dirty="0" smtClean="0"/>
                        <a:t> – расширение форматов обучающих занятий (семинаров)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по компьютерной грамотности для людей серебряного возраста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63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Случайные объекты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Признаки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Фокальный объект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+ при­знаки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Полученные идеи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4">
                  <a:txBody>
                    <a:bodyPr/>
                    <a:lstStyle/>
                    <a:p>
                      <a:r>
                        <a:rPr lang="ru-RU" sz="2000" dirty="0" smtClean="0"/>
                        <a:t>1. Снег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Мягкий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Пушистый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Белый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686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Долгожданный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rowSpan="3">
                  <a:txBody>
                    <a:bodyPr/>
                    <a:lstStyle/>
                    <a:p>
                      <a:r>
                        <a:rPr lang="ru-RU" sz="2000" dirty="0" smtClean="0"/>
                        <a:t>2. Тумбочка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ящиками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Крепкая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Вместительная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3. Цветок</a:t>
                      </a: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pa Sans Pro ExtraLight" panose="020B0404020101010102" pitchFamily="34" charset="0"/>
                        <a:ea typeface="+mn-ea"/>
                        <a:cs typeface="Ropa Sans Pro ExtraLight" panose="020B0404020101010102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Ароматный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Красивый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Яркий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11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76400" y="91990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62843"/>
              </p:ext>
            </p:extLst>
          </p:nvPr>
        </p:nvGraphicFramePr>
        <p:xfrm>
          <a:off x="313883" y="789172"/>
          <a:ext cx="11608039" cy="5603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8706"/>
                <a:gridCol w="2008959"/>
                <a:gridCol w="2922188"/>
                <a:gridCol w="4618186"/>
              </a:tblGrid>
              <a:tr h="4348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Фокальный объект – семинар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Цель совершенствования</a:t>
                      </a:r>
                      <a:r>
                        <a:rPr lang="ru-RU" sz="1600" baseline="0" dirty="0" smtClean="0"/>
                        <a:t> – расширение форматов обучающих занятий (семинаров)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по компьютерной грамотности для людей серебряного возраста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63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Случайные объекты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Признаки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Фокальный объект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+ при­знаки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Полученные идеи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4">
                  <a:txBody>
                    <a:bodyPr/>
                    <a:lstStyle/>
                    <a:p>
                      <a:r>
                        <a:rPr lang="ru-RU" sz="2000" dirty="0" smtClean="0"/>
                        <a:t>1. Снег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Мягкий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Мягкий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Пушистый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Пушистый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Белый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Белый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686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Долгожданный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Долгожданный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rowSpan="3">
                  <a:txBody>
                    <a:bodyPr/>
                    <a:lstStyle/>
                    <a:p>
                      <a:r>
                        <a:rPr lang="ru-RU" sz="2000" dirty="0" smtClean="0"/>
                        <a:t>2. Тумбочка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ящиками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Семинар с ящиками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Крепкая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Крепкий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Вместительная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Вместительный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3. Цветок</a:t>
                      </a: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pa Sans Pro ExtraLight" panose="020B0404020101010102" pitchFamily="34" charset="0"/>
                        <a:ea typeface="+mn-ea"/>
                        <a:cs typeface="Ropa Sans Pro ExtraLight" panose="020B0404020101010102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Ароматный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Ароматный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Красивый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Красивый семинар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Яркий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Яркий семинар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93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76400" y="91990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16139"/>
              </p:ext>
            </p:extLst>
          </p:nvPr>
        </p:nvGraphicFramePr>
        <p:xfrm>
          <a:off x="313883" y="789172"/>
          <a:ext cx="11608039" cy="5922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8706"/>
                <a:gridCol w="2008959"/>
                <a:gridCol w="2922188"/>
                <a:gridCol w="4618186"/>
              </a:tblGrid>
              <a:tr h="4348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Фокальный объект – семинар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Цель совершенствования</a:t>
                      </a:r>
                      <a:r>
                        <a:rPr lang="ru-RU" sz="1600" baseline="0" dirty="0" smtClean="0"/>
                        <a:t> – расширение форматов обучающих занятий (семинаров)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по компьютерной грамотности для людей серебряного возраста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63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Случайные объекты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Признаки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Фокальный объект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+ при­знаки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Полученные идеи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4">
                  <a:txBody>
                    <a:bodyPr/>
                    <a:lstStyle/>
                    <a:p>
                      <a:r>
                        <a:rPr lang="ru-RU" sz="2000" dirty="0" smtClean="0"/>
                        <a:t>1. Снег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Мягкий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Мягкий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Участники сидят на мягких креслах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Пушистый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Пушистый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Участники семинара укутываются пледами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Белый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Белый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Все приходят только в белой одежде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686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Долгожданный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Долгожданный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Информационная кампания начинается задолго до семинара, подогревается интерес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rowSpan="3">
                  <a:txBody>
                    <a:bodyPr/>
                    <a:lstStyle/>
                    <a:p>
                      <a:r>
                        <a:rPr lang="ru-RU" sz="2000" dirty="0" smtClean="0"/>
                        <a:t>2. Тумбочка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ящиками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Семинар с ящиками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Задания размещаются в индивидуальные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папки с кармашками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Крепкая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Крепкий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закреплением полученных знаний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48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Вместительная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Вместительный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Семинар с большим количеством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3. Цветок</a:t>
                      </a:r>
                      <a:endParaRPr kumimoji="0" lang="ru-RU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pa Sans Pro ExtraLight" panose="020B0404020101010102" pitchFamily="34" charset="0"/>
                        <a:ea typeface="+mn-ea"/>
                        <a:cs typeface="Ropa Sans Pro ExtraLight" panose="020B0404020101010102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Ароматный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Ароматный семинар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помещении ставятся </a:t>
                      </a:r>
                      <a:r>
                        <a:rPr lang="ru-RU" sz="1800" dirty="0" err="1" smtClean="0"/>
                        <a:t>аромасвечи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Красивый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Красивый семинар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Тематически украшается</a:t>
                      </a:r>
                      <a:r>
                        <a:rPr lang="ru-RU" sz="1800" baseline="0" dirty="0" smtClean="0"/>
                        <a:t> помещение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274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smtClean="0"/>
                        <a:t>Яркий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/>
                        <a:t>Яркий семинар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Обязательный</a:t>
                      </a:r>
                      <a:r>
                        <a:rPr lang="ru-RU" sz="1800" baseline="0" dirty="0" smtClean="0"/>
                        <a:t> элемент – яркий аксессуар </a:t>
                      </a:r>
                      <a:endParaRPr lang="ru-RU" sz="18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01152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Задачи</a:t>
            </a:r>
            <a:endParaRPr lang="ru-RU" b="1" i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4" name="Google Shape;442;p31"/>
          <p:cNvSpPr txBox="1">
            <a:spLocks/>
          </p:cNvSpPr>
          <p:nvPr/>
        </p:nvSpPr>
        <p:spPr>
          <a:xfrm>
            <a:off x="2735178" y="2357887"/>
            <a:ext cx="6721642" cy="3288632"/>
          </a:xfrm>
          <a:prstGeom prst="rect">
            <a:avLst/>
          </a:prstGeom>
          <a:noFill/>
          <a:ln>
            <a:solidFill>
              <a:srgbClr val="56484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marL="0" indent="0">
              <a:buNone/>
            </a:pPr>
            <a: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  <a:t>Как поймать тигра </a:t>
            </a:r>
            <a:b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</a:br>
            <a: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  <a:t>в клетку</a:t>
            </a:r>
            <a:r>
              <a:rPr lang="ru-RU" sz="5000" b="1" dirty="0" smtClean="0">
                <a:solidFill>
                  <a:srgbClr val="3076AB"/>
                </a:solidFill>
                <a:latin typeface="Comfortaa Medium" panose="020B0604020202020204" charset="0"/>
              </a:rPr>
              <a:t>?</a:t>
            </a:r>
            <a:endParaRPr lang="ru-RU" sz="5000" b="1" dirty="0">
              <a:solidFill>
                <a:srgbClr val="3076AB"/>
              </a:solidFill>
              <a:latin typeface="Comfortaa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13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48050" y="849372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ЗАДАНИЕ</a:t>
            </a:r>
            <a:endParaRPr lang="ru-RU" b="1" i="1" dirty="0">
              <a:solidFill>
                <a:srgbClr val="DC4243"/>
              </a:solidFill>
            </a:endParaRPr>
          </a:p>
        </p:txBody>
      </p:sp>
      <p:sp>
        <p:nvSpPr>
          <p:cNvPr id="6" name="Google Shape;791;p38"/>
          <p:cNvSpPr txBox="1">
            <a:spLocks/>
          </p:cNvSpPr>
          <p:nvPr/>
        </p:nvSpPr>
        <p:spPr>
          <a:xfrm>
            <a:off x="573601" y="1442536"/>
            <a:ext cx="11213907" cy="80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ru-RU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Усовершенствуйте мероприятие</a:t>
            </a:r>
            <a:endParaRPr lang="ru-RU" dirty="0">
              <a:solidFill>
                <a:srgbClr val="3076AB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20800"/>
              </p:ext>
            </p:extLst>
          </p:nvPr>
        </p:nvGraphicFramePr>
        <p:xfrm>
          <a:off x="717950" y="2182755"/>
          <a:ext cx="9953908" cy="3810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84329"/>
                <a:gridCol w="1603699"/>
                <a:gridCol w="2505780"/>
                <a:gridCol w="3960100"/>
              </a:tblGrid>
              <a:tr h="334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Фокальный объект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Цель совершенствования – 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94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Случайные объекты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Признаки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Фокальный объект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+ при­знаки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Полученные идеи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395341">
                <a:tc rowSpan="4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395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/>
                </a:tc>
              </a:tr>
              <a:tr h="395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395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395341">
                <a:tc rowSpan="3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395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  <a:tr h="395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000" b="0" dirty="0" smtClean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Ropa Sans Pro ExtraLight" panose="020B0404020101010102" pitchFamily="34" charset="0"/>
                        <a:cs typeface="Ropa Sans Pro ExtraLight" panose="020B0404020101010102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642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48050" y="849372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РЕКОМЕНДАЦИИ</a:t>
            </a:r>
            <a:endParaRPr lang="ru-RU" b="1" i="1" dirty="0">
              <a:solidFill>
                <a:srgbClr val="DC4243"/>
              </a:solidFill>
            </a:endParaRPr>
          </a:p>
        </p:txBody>
      </p:sp>
      <p:sp>
        <p:nvSpPr>
          <p:cNvPr id="6" name="Google Shape;791;p38"/>
          <p:cNvSpPr txBox="1">
            <a:spLocks/>
          </p:cNvSpPr>
          <p:nvPr/>
        </p:nvSpPr>
        <p:spPr>
          <a:xfrm>
            <a:off x="573601" y="1442536"/>
            <a:ext cx="11213907" cy="503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lvl="0" indent="-457200">
              <a:spcAft>
                <a:spcPts val="2100"/>
              </a:spcAft>
              <a:buClr>
                <a:srgbClr val="DC4243"/>
              </a:buClr>
              <a:buSzPct val="100000"/>
              <a:buFont typeface="+mj-lt"/>
              <a:buAutoNum type="arabicPeriod"/>
            </a:pP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Использовать</a:t>
            </a:r>
            <a:r>
              <a:rPr lang="ru-RU" dirty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</a:t>
            </a:r>
            <a:r>
              <a:rPr lang="ru-RU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СЛУЧАЙНЫЕ</a:t>
            </a:r>
            <a:r>
              <a:rPr lang="ru-RU" dirty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</a:t>
            </a: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слова</a:t>
            </a:r>
          </a:p>
          <a:p>
            <a:pPr lvl="0" indent="-457200">
              <a:spcAft>
                <a:spcPts val="2100"/>
              </a:spcAft>
              <a:buClr>
                <a:srgbClr val="DC4243"/>
              </a:buClr>
              <a:buSzPct val="100000"/>
              <a:buFont typeface="+mj-lt"/>
              <a:buAutoNum type="arabicPeriod"/>
            </a:pP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Избегать банальных характеристик слов</a:t>
            </a:r>
          </a:p>
          <a:p>
            <a:pPr lvl="0" indent="-457200">
              <a:spcAft>
                <a:spcPts val="2100"/>
              </a:spcAft>
              <a:buClr>
                <a:srgbClr val="DC4243"/>
              </a:buClr>
              <a:buSzPct val="100000"/>
              <a:buFont typeface="+mj-lt"/>
              <a:buAutoNum type="arabicPeriod"/>
            </a:pP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ФО – предмет, услуга, организация</a:t>
            </a:r>
          </a:p>
          <a:p>
            <a:pPr lvl="0" indent="-457200">
              <a:spcAft>
                <a:spcPts val="2100"/>
              </a:spcAft>
              <a:buClr>
                <a:srgbClr val="DC4243"/>
              </a:buClr>
              <a:buSzPct val="100000"/>
              <a:buFont typeface="+mj-lt"/>
              <a:buAutoNum type="arabicPeriod"/>
            </a:pP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Выписывать</a:t>
            </a:r>
            <a:r>
              <a:rPr lang="ru-RU" dirty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</a:t>
            </a:r>
            <a:r>
              <a:rPr lang="ru-RU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ВСЕ</a:t>
            </a:r>
            <a:r>
              <a:rPr lang="ru-RU" dirty="0">
                <a:solidFill>
                  <a:srgbClr val="BF136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</a:t>
            </a: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варианты словосочетаний</a:t>
            </a:r>
          </a:p>
          <a:p>
            <a:pPr lvl="0" indent="-457200">
              <a:spcAft>
                <a:spcPts val="2100"/>
              </a:spcAft>
              <a:buClr>
                <a:srgbClr val="DC4243"/>
              </a:buClr>
              <a:buSzPct val="100000"/>
              <a:buFont typeface="+mj-lt"/>
              <a:buAutoNum type="arabicPeriod"/>
            </a:pP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Что</a:t>
            </a:r>
            <a:r>
              <a:rPr lang="ru-RU" dirty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</a:t>
            </a:r>
            <a:r>
              <a:rPr lang="ru-RU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ЭТО</a:t>
            </a: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? Где </a:t>
            </a:r>
            <a:r>
              <a:rPr lang="ru-RU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ЭТО </a:t>
            </a: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использовать? Кому и Зачем </a:t>
            </a:r>
            <a:r>
              <a:rPr lang="ru-RU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ЭТО</a:t>
            </a:r>
            <a:r>
              <a:rPr lang="ru-RU" dirty="0">
                <a:solidFill>
                  <a:srgbClr val="1C4587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</a:t>
            </a:r>
            <a:r>
              <a:rPr lang="ru-RU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надо?</a:t>
            </a:r>
          </a:p>
        </p:txBody>
      </p:sp>
    </p:spTree>
    <p:extLst>
      <p:ext uri="{BB962C8B-B14F-4D97-AF65-F5344CB8AC3E}">
        <p14:creationId xmlns:p14="http://schemas.microsoft.com/office/powerpoint/2010/main" val="278603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Уникальность </a:t>
            </a:r>
            <a:b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80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названия</a:t>
            </a:r>
            <a:endParaRPr lang="ru-RU" sz="8000" b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99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9" y="942452"/>
            <a:ext cx="10016248" cy="3641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1. </a:t>
            </a:r>
            <a:r>
              <a:rPr lang="ru-RU" sz="7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Метод </a:t>
            </a:r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/>
            </a:r>
            <a:b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построения метафор</a:t>
            </a:r>
            <a:endParaRPr lang="ru-RU" sz="7000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5" name="Google Shape;359;p26"/>
          <p:cNvSpPr txBox="1">
            <a:spLocks/>
          </p:cNvSpPr>
          <p:nvPr/>
        </p:nvSpPr>
        <p:spPr>
          <a:xfrm>
            <a:off x="4102321" y="4419155"/>
            <a:ext cx="6290017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34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Перенесение свойств одного предмета (явления) на </a:t>
            </a:r>
            <a:r>
              <a:rPr lang="ru-RU" sz="34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другой</a:t>
            </a:r>
          </a:p>
        </p:txBody>
      </p:sp>
    </p:spTree>
    <p:extLst>
      <p:ext uri="{BB962C8B-B14F-4D97-AF65-F5344CB8AC3E}">
        <p14:creationId xmlns:p14="http://schemas.microsoft.com/office/powerpoint/2010/main" val="355784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70610"/>
              </p:ext>
            </p:extLst>
          </p:nvPr>
        </p:nvGraphicFramePr>
        <p:xfrm>
          <a:off x="824900" y="1863525"/>
          <a:ext cx="9925869" cy="44006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27363"/>
                <a:gridCol w="4998506"/>
              </a:tblGrid>
              <a:tr h="1040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Шаг 1. Что это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(исходный объект)?</a:t>
                      </a:r>
                      <a:endParaRPr lang="ru-RU" sz="3000" i="0" dirty="0" smtClean="0">
                        <a:solidFill>
                          <a:srgbClr val="DC42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1C4587"/>
                        </a:solidFill>
                      </a:endParaRPr>
                    </a:p>
                  </a:txBody>
                  <a:tcPr anchor="ctr"/>
                </a:tc>
              </a:tr>
              <a:tr h="1040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Шаг 2. Какой он? </a:t>
                      </a:r>
                      <a:endParaRPr lang="ru-RU" sz="3000" b="1" i="0" dirty="0" smtClean="0">
                        <a:solidFill>
                          <a:srgbClr val="DC42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1C4587"/>
                        </a:solidFill>
                      </a:endParaRPr>
                    </a:p>
                  </a:txBody>
                  <a:tcPr anchor="ctr"/>
                </a:tc>
              </a:tr>
              <a:tr h="1159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Шаг 3. Где находится объект?</a:t>
                      </a:r>
                      <a:endParaRPr lang="ru-RU" sz="3000" b="1" i="0" dirty="0" smtClean="0">
                        <a:solidFill>
                          <a:srgbClr val="DC42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1C4587"/>
                        </a:solidFill>
                      </a:endParaRPr>
                    </a:p>
                  </a:txBody>
                  <a:tcPr anchor="ctr"/>
                </a:tc>
              </a:tr>
              <a:tr h="1159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</a:rPr>
                        <a:t>Объект – шаг 2 + шаг 3</a:t>
                      </a:r>
                      <a:endParaRPr lang="ru-RU" sz="3000" b="1" i="0" dirty="0" smtClean="0">
                        <a:solidFill>
                          <a:srgbClr val="DC424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1C4587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906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46614"/>
              </p:ext>
            </p:extLst>
          </p:nvPr>
        </p:nvGraphicFramePr>
        <p:xfrm>
          <a:off x="824900" y="1863525"/>
          <a:ext cx="9925869" cy="440069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27363"/>
                <a:gridCol w="4998506"/>
              </a:tblGrid>
              <a:tr h="1040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Шаг 1. Что это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(исходный объект)?</a:t>
                      </a:r>
                      <a:endParaRPr lang="ru-RU" sz="3000" i="0" dirty="0" smtClean="0">
                        <a:solidFill>
                          <a:srgbClr val="DC42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Машина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1040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Шаг 2. Какой он? </a:t>
                      </a:r>
                      <a:endParaRPr lang="ru-RU" sz="3000" b="1" i="0" dirty="0" smtClean="0">
                        <a:solidFill>
                          <a:srgbClr val="DC42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Музыкальная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1159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  <a:effectLst/>
                        </a:rPr>
                        <a:t>Шаг 3. Где находится объект?</a:t>
                      </a:r>
                      <a:endParaRPr lang="ru-RU" sz="3000" b="1" i="0" dirty="0" smtClean="0">
                        <a:solidFill>
                          <a:srgbClr val="DC424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Улица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1159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DC4243"/>
                          </a:solidFill>
                        </a:rPr>
                        <a:t>Объект – шаг 2 + шаг 3</a:t>
                      </a:r>
                      <a:endParaRPr lang="ru-RU" sz="3000" b="1" i="0" dirty="0" smtClean="0">
                        <a:solidFill>
                          <a:srgbClr val="DC424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Машина –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музыка</a:t>
                      </a:r>
                      <a:r>
                        <a:rPr lang="ru-RU" sz="3000" b="1" baseline="0" dirty="0" smtClean="0">
                          <a:solidFill>
                            <a:srgbClr val="3076AB"/>
                          </a:solidFill>
                        </a:rPr>
                        <a:t> улиц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868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38914"/>
              </p:ext>
            </p:extLst>
          </p:nvPr>
        </p:nvGraphicFramePr>
        <p:xfrm>
          <a:off x="824900" y="1782503"/>
          <a:ext cx="9751558" cy="47416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84776"/>
                <a:gridCol w="3766782"/>
              </a:tblGrid>
              <a:tr h="910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Что это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(исходный объект)?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828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Что делает?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936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Какой объект делает </a:t>
                      </a:r>
                      <a:b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 же самое?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936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Где находится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 объект?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923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</a:rPr>
                        <a:t>Шаг 4 + шаг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338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99053"/>
              </p:ext>
            </p:extLst>
          </p:nvPr>
        </p:nvGraphicFramePr>
        <p:xfrm>
          <a:off x="824900" y="1782503"/>
          <a:ext cx="9751558" cy="47416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84776"/>
                <a:gridCol w="3766782"/>
              </a:tblGrid>
              <a:tr h="910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Что это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(исходный объект)?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Расческа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828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Что делает?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Причесывает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936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Какой объект делает </a:t>
                      </a:r>
                      <a:b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 же самое?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Грабли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936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Где находится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 объект?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Карман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923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</a:rPr>
                        <a:t>Шаг 4 + шаг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Карманные грабли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377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93210"/>
              </p:ext>
            </p:extLst>
          </p:nvPr>
        </p:nvGraphicFramePr>
        <p:xfrm>
          <a:off x="925975" y="1524000"/>
          <a:ext cx="9977377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15605"/>
                <a:gridCol w="3761772"/>
              </a:tblGrid>
              <a:tr h="342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Что это (исходный объект)?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600" b="1" dirty="0" smtClean="0">
                          <a:solidFill>
                            <a:srgbClr val="3076AB"/>
                          </a:solidFill>
                        </a:rPr>
                        <a:t>Расческа</a:t>
                      </a:r>
                      <a:endParaRPr lang="ru-RU" sz="26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342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6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Что делает?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600" b="1" dirty="0" smtClean="0">
                          <a:solidFill>
                            <a:srgbClr val="3076AB"/>
                          </a:solidFill>
                        </a:rPr>
                        <a:t>Причесывает</a:t>
                      </a:r>
                      <a:endParaRPr lang="ru-RU" sz="26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373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6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Какой объект делает то же самое?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600" b="1" dirty="0" smtClean="0">
                          <a:solidFill>
                            <a:srgbClr val="3076AB"/>
                          </a:solidFill>
                        </a:rPr>
                        <a:t>Грабли</a:t>
                      </a:r>
                      <a:endParaRPr lang="ru-RU" sz="26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676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6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Где находится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6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 объект?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600" b="1" dirty="0" smtClean="0">
                          <a:solidFill>
                            <a:srgbClr val="3076AB"/>
                          </a:solidFill>
                        </a:rPr>
                        <a:t>Карман</a:t>
                      </a:r>
                      <a:endParaRPr lang="ru-RU" sz="26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374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600" b="1" i="0" dirty="0" smtClean="0">
                          <a:solidFill>
                            <a:srgbClr val="DC4243"/>
                          </a:solidFill>
                        </a:rPr>
                        <a:t>Шаг 4 + шаг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600" b="1" dirty="0" smtClean="0">
                          <a:solidFill>
                            <a:srgbClr val="3076AB"/>
                          </a:solidFill>
                        </a:rPr>
                        <a:t>Карманные грабли</a:t>
                      </a:r>
                      <a:endParaRPr lang="ru-RU" sz="26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676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600" b="1" i="0" dirty="0" smtClean="0">
                          <a:solidFill>
                            <a:srgbClr val="DC4243"/>
                          </a:solidFill>
                        </a:rPr>
                        <a:t>Шаг 5. Что еще находится там же, </a:t>
                      </a:r>
                      <a:br>
                        <a:rPr lang="ru-RU" sz="2600" b="1" i="0" dirty="0" smtClean="0">
                          <a:solidFill>
                            <a:srgbClr val="DC4243"/>
                          </a:solidFill>
                        </a:rPr>
                      </a:br>
                      <a:r>
                        <a:rPr lang="ru-RU" sz="2600" b="1" i="0" dirty="0" smtClean="0">
                          <a:solidFill>
                            <a:srgbClr val="DC4243"/>
                          </a:solidFill>
                        </a:rPr>
                        <a:t>где объект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600" b="1" dirty="0" smtClean="0">
                          <a:solidFill>
                            <a:srgbClr val="3076AB"/>
                          </a:solidFill>
                        </a:rPr>
                        <a:t>Конфета</a:t>
                      </a:r>
                    </a:p>
                  </a:txBody>
                  <a:tcPr anchor="ctr"/>
                </a:tc>
              </a:tr>
              <a:tr h="1161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600" b="1" i="0" dirty="0" smtClean="0">
                        <a:solidFill>
                          <a:srgbClr val="BF136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200" b="1" dirty="0" smtClean="0">
                          <a:solidFill>
                            <a:srgbClr val="3076AB"/>
                          </a:solidFill>
                        </a:rPr>
                        <a:t>Причесывает, </a:t>
                      </a:r>
                      <a:br>
                        <a:rPr lang="ru-RU" sz="2200" b="1" dirty="0" smtClean="0">
                          <a:solidFill>
                            <a:srgbClr val="3076AB"/>
                          </a:solidFill>
                        </a:rPr>
                      </a:br>
                      <a:r>
                        <a:rPr lang="ru-RU" sz="2200" b="1" dirty="0" smtClean="0">
                          <a:solidFill>
                            <a:srgbClr val="3076AB"/>
                          </a:solidFill>
                        </a:rPr>
                        <a:t>но не грабли, </a:t>
                      </a:r>
                      <a:br>
                        <a:rPr lang="ru-RU" sz="2200" b="1" dirty="0" smtClean="0">
                          <a:solidFill>
                            <a:srgbClr val="3076AB"/>
                          </a:solidFill>
                        </a:rPr>
                      </a:br>
                      <a:r>
                        <a:rPr lang="ru-RU" sz="2200" b="1" dirty="0" smtClean="0">
                          <a:solidFill>
                            <a:srgbClr val="3076AB"/>
                          </a:solidFill>
                        </a:rPr>
                        <a:t>в кармане, </a:t>
                      </a:r>
                      <a:br>
                        <a:rPr lang="ru-RU" sz="2200" b="1" dirty="0" smtClean="0">
                          <a:solidFill>
                            <a:srgbClr val="3076AB"/>
                          </a:solidFill>
                        </a:rPr>
                      </a:br>
                      <a:r>
                        <a:rPr lang="ru-RU" sz="2200" b="1" dirty="0" smtClean="0">
                          <a:solidFill>
                            <a:srgbClr val="3076AB"/>
                          </a:solidFill>
                        </a:rPr>
                        <a:t>но не конфета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744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ЗАДАНИЕ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34148"/>
              </p:ext>
            </p:extLst>
          </p:nvPr>
        </p:nvGraphicFramePr>
        <p:xfrm>
          <a:off x="917497" y="2372812"/>
          <a:ext cx="9751558" cy="417447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84776"/>
                <a:gridCol w="3766782"/>
              </a:tblGrid>
              <a:tr h="661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Что это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(исходный объект)?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560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Что делает?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680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Какой объект делает </a:t>
                      </a:r>
                      <a:b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 же самое?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680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Где находится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 объект?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624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</a:rPr>
                        <a:t>Шаг 4 + шаг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37463" y="1648367"/>
            <a:ext cx="832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Придумайте название вашего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5305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01152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Задачи</a:t>
            </a:r>
            <a:endParaRPr lang="ru-RU" b="1" i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4" name="Google Shape;442;p31"/>
          <p:cNvSpPr txBox="1">
            <a:spLocks/>
          </p:cNvSpPr>
          <p:nvPr/>
        </p:nvSpPr>
        <p:spPr>
          <a:xfrm>
            <a:off x="2735178" y="2357887"/>
            <a:ext cx="6721642" cy="3288632"/>
          </a:xfrm>
          <a:prstGeom prst="rect">
            <a:avLst/>
          </a:prstGeom>
          <a:noFill/>
          <a:ln>
            <a:solidFill>
              <a:srgbClr val="56484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marL="0" indent="0">
              <a:buNone/>
            </a:pPr>
            <a: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  <a:t>Как записать </a:t>
            </a:r>
            <a:b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</a:br>
            <a: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  <a:t>строчку цифр 5, </a:t>
            </a:r>
            <a:b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</a:br>
            <a:r>
              <a:rPr lang="ru-RU" sz="5000" b="1" dirty="0">
                <a:solidFill>
                  <a:srgbClr val="3076AB"/>
                </a:solidFill>
                <a:latin typeface="Comfortaa Medium" panose="020B0604020202020204" charset="0"/>
              </a:rPr>
              <a:t>не отрывая руки?</a:t>
            </a:r>
          </a:p>
        </p:txBody>
      </p:sp>
    </p:spTree>
    <p:extLst>
      <p:ext uri="{BB962C8B-B14F-4D97-AF65-F5344CB8AC3E}">
        <p14:creationId xmlns:p14="http://schemas.microsoft.com/office/powerpoint/2010/main" val="3408374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96224"/>
              </p:ext>
            </p:extLst>
          </p:nvPr>
        </p:nvGraphicFramePr>
        <p:xfrm>
          <a:off x="975370" y="1678331"/>
          <a:ext cx="9751558" cy="46890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29602"/>
                <a:gridCol w="4221956"/>
              </a:tblGrid>
              <a:tr h="10218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Что это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(исходный объект)?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Карта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585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Что делает?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Дает знания, информацию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1050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Какой объект делает </a:t>
                      </a:r>
                      <a:b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 же самое?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Учитель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1050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Где находится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 объект?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Тубус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  <a:tr h="651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="1" i="0" dirty="0" smtClean="0">
                          <a:solidFill>
                            <a:srgbClr val="DC4243"/>
                          </a:solidFill>
                        </a:rPr>
                        <a:t>Шаг 4 + шаг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000" b="1" dirty="0" smtClean="0">
                          <a:solidFill>
                            <a:srgbClr val="3076AB"/>
                          </a:solidFill>
                        </a:rPr>
                        <a:t>Учитель в тубусе</a:t>
                      </a:r>
                      <a:endParaRPr lang="ru-RU" sz="3000" b="1" dirty="0">
                        <a:solidFill>
                          <a:srgbClr val="3076AB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388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ПРИМЕРЫ</a:t>
            </a:r>
            <a:endParaRPr lang="ru-RU" b="1" i="1" dirty="0">
              <a:solidFill>
                <a:srgbClr val="DC42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4932" y="157306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Дыхание льда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Бережная цифра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Дорога времени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Хранитель леса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Хранитель времени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Выше облаков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Пища жизни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Нескучный автобус</a:t>
            </a:r>
          </a:p>
          <a:p>
            <a:pPr lvl="0" indent="-457200" algn="ctr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Игра с драконом</a:t>
            </a:r>
          </a:p>
        </p:txBody>
      </p:sp>
    </p:spTree>
    <p:extLst>
      <p:ext uri="{BB962C8B-B14F-4D97-AF65-F5344CB8AC3E}">
        <p14:creationId xmlns:p14="http://schemas.microsoft.com/office/powerpoint/2010/main" val="2957106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9" y="942452"/>
            <a:ext cx="10016248" cy="36411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2. Метод конструирования оксюморона</a:t>
            </a:r>
            <a:endParaRPr lang="ru-RU" sz="7000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5" name="Google Shape;359;p26"/>
          <p:cNvSpPr txBox="1">
            <a:spLocks/>
          </p:cNvSpPr>
          <p:nvPr/>
        </p:nvSpPr>
        <p:spPr>
          <a:xfrm>
            <a:off x="4102321" y="4419155"/>
            <a:ext cx="6290017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34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Сочетание несочетаемого</a:t>
            </a:r>
          </a:p>
        </p:txBody>
      </p:sp>
    </p:spTree>
    <p:extLst>
      <p:ext uri="{BB962C8B-B14F-4D97-AF65-F5344CB8AC3E}">
        <p14:creationId xmlns:p14="http://schemas.microsoft.com/office/powerpoint/2010/main" val="3368431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70" y="0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ПРИМЕРЫ</a:t>
            </a:r>
            <a:endParaRPr lang="ru-RU" b="1" i="1" dirty="0">
              <a:solidFill>
                <a:srgbClr val="DC4243"/>
              </a:solidFill>
            </a:endParaRPr>
          </a:p>
        </p:txBody>
      </p:sp>
      <p:sp>
        <p:nvSpPr>
          <p:cNvPr id="6" name="Google Shape;796;p38"/>
          <p:cNvSpPr txBox="1">
            <a:spLocks/>
          </p:cNvSpPr>
          <p:nvPr/>
        </p:nvSpPr>
        <p:spPr>
          <a:xfrm>
            <a:off x="636861" y="1658768"/>
            <a:ext cx="10891678" cy="4591561"/>
          </a:xfrm>
          <a:prstGeom prst="rect">
            <a:avLst/>
          </a:prstGeom>
        </p:spPr>
        <p:txBody>
          <a:bodyPr spcFirstLastPara="1" vert="horz" wrap="square" lIns="121900" tIns="121900" rIns="121900" bIns="121900" numCol="2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живой труп;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очевидное – невероятное;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горькая радость;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звонкая тишина;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громкое молчание;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горячий лёд;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сладкая боль;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правдивая ложь;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искренний лжец;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кричащая тишина;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долгий миг;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DC4243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2600" b="1" kern="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оригинальная копия.</a:t>
            </a:r>
            <a:endParaRPr lang="ru-RU" sz="1900" b="1" kern="0" dirty="0">
              <a:solidFill>
                <a:srgbClr val="3076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59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979700" y="2152892"/>
            <a:ext cx="10360800" cy="41553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Выберите понятие, дайте ему краткую характеристику.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Определите его существенные признаки.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Подберите к существенным признакам антонимы. 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Подберите сочетания исходного понятия и антонима, которые дают парадоксальные конструкции.</a:t>
            </a:r>
          </a:p>
          <a:p>
            <a:pPr marL="358775" indent="-358775">
              <a:buClr>
                <a:srgbClr val="DC4243"/>
              </a:buClr>
              <a:buFont typeface="+mj-lt"/>
              <a:buAutoNum type="arabicPeriod"/>
            </a:pPr>
            <a:r>
              <a:rPr lang="ru-RU" sz="34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Из полученного списка выберите те сочетания, которые дают красивое парадоксальное определение исходного понятия.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1087414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АЛГОРИТМ</a:t>
            </a:r>
            <a:endParaRPr lang="ru-RU" b="1" i="1" dirty="0">
              <a:solidFill>
                <a:srgbClr val="DC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91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20311"/>
              </p:ext>
            </p:extLst>
          </p:nvPr>
        </p:nvGraphicFramePr>
        <p:xfrm>
          <a:off x="967333" y="2242997"/>
          <a:ext cx="9932096" cy="347014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21285"/>
                <a:gridCol w="5310811"/>
              </a:tblGrid>
              <a:tr h="3258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DC4243"/>
                          </a:solidFill>
                          <a:effectLst/>
                        </a:rPr>
                        <a:t>Существенные признаки</a:t>
                      </a:r>
                      <a:endParaRPr lang="ru-RU" sz="22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DC4243"/>
                          </a:solidFill>
                          <a:effectLst/>
                        </a:rPr>
                        <a:t>Антонимы</a:t>
                      </a:r>
                      <a:endParaRPr lang="ru-RU" sz="22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Поддерживает жизнь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Убивает жизнь (антивещество)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Испаряется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Конденсируется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Жидкая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Твердая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Замерзает при 0 град. С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793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Не замерзает вообще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Прозрачная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Мутная (непроницаемая для света)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Без вкуса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Вкусная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Без запаха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Ароматная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Мокрая</a:t>
                      </a:r>
                      <a:endParaRPr lang="ru-RU" sz="22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076AB"/>
                          </a:solidFill>
                          <a:effectLst/>
                        </a:rPr>
                        <a:t>Сухая</a:t>
                      </a: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Google Shape;796;p38"/>
          <p:cNvSpPr txBox="1">
            <a:spLocks/>
          </p:cNvSpPr>
          <p:nvPr/>
        </p:nvSpPr>
        <p:spPr>
          <a:xfrm>
            <a:off x="606950" y="1381190"/>
            <a:ext cx="10652863" cy="672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Font typeface="Arial" panose="020B0604020202020204" pitchFamily="34" charset="0"/>
              <a:buNone/>
            </a:pPr>
            <a:r>
              <a:rPr lang="ru-RU" sz="3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Объект – ВОДА</a:t>
            </a:r>
            <a:endParaRPr lang="ru-RU" sz="3000" b="1" dirty="0">
              <a:solidFill>
                <a:srgbClr val="3076AB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9" name="Google Shape;796;p38"/>
          <p:cNvSpPr txBox="1">
            <a:spLocks/>
          </p:cNvSpPr>
          <p:nvPr/>
        </p:nvSpPr>
        <p:spPr>
          <a:xfrm>
            <a:off x="606950" y="5591527"/>
            <a:ext cx="9889145" cy="5748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Мертвая вода, сухая вода, ароматная вода, вкусная вода, твердая вода…</a:t>
            </a:r>
            <a:endParaRPr lang="ru-RU" sz="1900" b="1" dirty="0">
              <a:solidFill>
                <a:srgbClr val="DC42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10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81802"/>
              </p:ext>
            </p:extLst>
          </p:nvPr>
        </p:nvGraphicFramePr>
        <p:xfrm>
          <a:off x="967333" y="2209969"/>
          <a:ext cx="9932096" cy="31546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08434"/>
                <a:gridCol w="5123662"/>
              </a:tblGrid>
              <a:tr h="3258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DC4243"/>
                          </a:solidFill>
                          <a:effectLst/>
                        </a:rPr>
                        <a:t>Существенные </a:t>
                      </a:r>
                      <a:r>
                        <a:rPr lang="ru-RU" sz="3000" b="1" dirty="0" smtClean="0">
                          <a:solidFill>
                            <a:srgbClr val="DC4243"/>
                          </a:solidFill>
                          <a:effectLst/>
                        </a:rPr>
                        <a:t>признаки</a:t>
                      </a:r>
                      <a:endParaRPr lang="ru-RU" sz="30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DC4243"/>
                          </a:solidFill>
                          <a:effectLst/>
                        </a:rPr>
                        <a:t>Антонимы</a:t>
                      </a:r>
                      <a:endParaRPr lang="ru-RU" sz="30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Одинокий 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aseline="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Многолюдный</a:t>
                      </a:r>
                      <a:endParaRPr lang="ru-RU" sz="30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Непослушный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Покладистый</a:t>
                      </a:r>
                      <a:endParaRPr lang="ru-RU" sz="30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ea typeface="+mn-ea"/>
                          <a:cs typeface="Ropa Sans Pro" panose="020B0504020101010102" pitchFamily="34" charset="0"/>
                        </a:rPr>
                        <a:t>Злой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Добрый</a:t>
                      </a:r>
                      <a:endParaRPr lang="ru-RU" sz="30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ea typeface="+mn-ea"/>
                          <a:cs typeface="Ropa Sans Pro" panose="020B0504020101010102" pitchFamily="34" charset="0"/>
                        </a:rPr>
                        <a:t>Не социализирован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ea typeface="Times New Roman" panose="02020603050405020304" pitchFamily="18" charset="0"/>
                          <a:cs typeface="Ropa Sans Pro" panose="020B0504020101010102" pitchFamily="34" charset="0"/>
                        </a:rPr>
                        <a:t>Компанейский</a:t>
                      </a: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ea typeface="Times New Roman" panose="02020603050405020304" pitchFamily="18" charset="0"/>
                          <a:cs typeface="Ropa Sans Pro" panose="020B0504020101010102" pitchFamily="34" charset="0"/>
                        </a:rPr>
                        <a:t>Ленивый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ea typeface="Times New Roman" panose="02020603050405020304" pitchFamily="18" charset="0"/>
                          <a:cs typeface="Ropa Sans Pro" panose="020B0504020101010102" pitchFamily="34" charset="0"/>
                        </a:rPr>
                        <a:t>Трудолюбивый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Google Shape;796;p38"/>
          <p:cNvSpPr txBox="1">
            <a:spLocks/>
          </p:cNvSpPr>
          <p:nvPr/>
        </p:nvSpPr>
        <p:spPr>
          <a:xfrm>
            <a:off x="606950" y="1381190"/>
            <a:ext cx="10652863" cy="672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None/>
            </a:pPr>
            <a:r>
              <a:rPr lang="ru-RU" sz="3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Объект </a:t>
            </a:r>
            <a:r>
              <a:rPr lang="ru-RU" sz="3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– трудный подросток</a:t>
            </a:r>
          </a:p>
        </p:txBody>
      </p:sp>
      <p:sp>
        <p:nvSpPr>
          <p:cNvPr id="9" name="Google Shape;796;p38"/>
          <p:cNvSpPr txBox="1">
            <a:spLocks/>
          </p:cNvSpPr>
          <p:nvPr/>
        </p:nvSpPr>
        <p:spPr>
          <a:xfrm>
            <a:off x="606950" y="5347504"/>
            <a:ext cx="9889145" cy="8188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None/>
            </a:pPr>
            <a:r>
              <a:rPr lang="ru-RU" sz="26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Добрый злодей, трудолюбивый лентяй</a:t>
            </a:r>
          </a:p>
        </p:txBody>
      </p:sp>
    </p:spTree>
    <p:extLst>
      <p:ext uri="{BB962C8B-B14F-4D97-AF65-F5344CB8AC3E}">
        <p14:creationId xmlns:p14="http://schemas.microsoft.com/office/powerpoint/2010/main" val="331787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ЗАДАНИЕ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75328"/>
              </p:ext>
            </p:extLst>
          </p:nvPr>
        </p:nvGraphicFramePr>
        <p:xfrm>
          <a:off x="967333" y="2665678"/>
          <a:ext cx="9932096" cy="23134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21285"/>
                <a:gridCol w="5310811"/>
              </a:tblGrid>
              <a:tr h="32581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DC4243"/>
                          </a:solidFill>
                          <a:effectLst/>
                        </a:rPr>
                        <a:t>Существенные признаки</a:t>
                      </a:r>
                      <a:endParaRPr lang="ru-RU" sz="22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DC4243"/>
                          </a:solidFill>
                          <a:effectLst/>
                        </a:rPr>
                        <a:t>Антонимы</a:t>
                      </a:r>
                      <a:endParaRPr lang="ru-RU" sz="22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3258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Google Shape;796;p38"/>
          <p:cNvSpPr txBox="1">
            <a:spLocks/>
          </p:cNvSpPr>
          <p:nvPr/>
        </p:nvSpPr>
        <p:spPr>
          <a:xfrm>
            <a:off x="606950" y="1381190"/>
            <a:ext cx="10652863" cy="672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None/>
            </a:pPr>
            <a:r>
              <a:rPr lang="ru-RU" sz="3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Объект </a:t>
            </a:r>
            <a:r>
              <a:rPr lang="ru-RU" sz="3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– </a:t>
            </a:r>
          </a:p>
        </p:txBody>
      </p:sp>
      <p:sp>
        <p:nvSpPr>
          <p:cNvPr id="9" name="Google Shape;796;p38"/>
          <p:cNvSpPr txBox="1">
            <a:spLocks/>
          </p:cNvSpPr>
          <p:nvPr/>
        </p:nvSpPr>
        <p:spPr>
          <a:xfrm>
            <a:off x="606950" y="5347504"/>
            <a:ext cx="9889145" cy="8188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None/>
            </a:pPr>
            <a:r>
              <a:rPr lang="ru-RU" sz="26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Сочетания:</a:t>
            </a:r>
          </a:p>
        </p:txBody>
      </p:sp>
    </p:spTree>
    <p:extLst>
      <p:ext uri="{BB962C8B-B14F-4D97-AF65-F5344CB8AC3E}">
        <p14:creationId xmlns:p14="http://schemas.microsoft.com/office/powerpoint/2010/main" val="3644259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</a:t>
            </a:r>
            <a:endParaRPr lang="ru-RU" b="1" i="1" dirty="0">
              <a:solidFill>
                <a:srgbClr val="DC4243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53518"/>
              </p:ext>
            </p:extLst>
          </p:nvPr>
        </p:nvGraphicFramePr>
        <p:xfrm>
          <a:off x="967333" y="2319349"/>
          <a:ext cx="9932096" cy="31546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21285"/>
                <a:gridCol w="5310811"/>
              </a:tblGrid>
              <a:tr h="8493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DC4243"/>
                          </a:solidFill>
                          <a:effectLst/>
                        </a:rPr>
                        <a:t>Существенные признаки</a:t>
                      </a:r>
                      <a:endParaRPr lang="ru-RU" sz="30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DC4243"/>
                          </a:solidFill>
                          <a:effectLst/>
                        </a:rPr>
                        <a:t>Антонимы</a:t>
                      </a:r>
                      <a:endParaRPr lang="ru-RU" sz="3000" b="1" dirty="0">
                        <a:solidFill>
                          <a:srgbClr val="DC4243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4972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Никому</a:t>
                      </a:r>
                      <a:r>
                        <a:rPr lang="ru-RU" sz="3000" baseline="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 не нужен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baseline="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Нужен всем (нужный)</a:t>
                      </a:r>
                      <a:endParaRPr lang="ru-RU" sz="30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4972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Пахнет 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Без запаха</a:t>
                      </a:r>
                      <a:endParaRPr lang="ru-RU" sz="30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4972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Мешает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Помогает</a:t>
                      </a:r>
                      <a:endParaRPr lang="ru-RU" sz="3000" dirty="0" smtClean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</a:tr>
              <a:tr h="4972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cs typeface="Ropa Sans Pro" panose="020B0504020101010102" pitchFamily="34" charset="0"/>
                        </a:rPr>
                        <a:t>Вредный</a:t>
                      </a:r>
                      <a:endParaRPr lang="ru-RU" sz="3000" dirty="0">
                        <a:solidFill>
                          <a:srgbClr val="3076AB"/>
                        </a:solidFill>
                        <a:effectLst/>
                        <a:latin typeface="Ropa Sans Pro" panose="020B0504020101010102" pitchFamily="34" charset="0"/>
                        <a:ea typeface="Times New Roman" panose="02020603050405020304" pitchFamily="18" charset="0"/>
                        <a:cs typeface="Ropa Sans Pro" panose="020B0504020101010102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3000" dirty="0" smtClean="0">
                          <a:solidFill>
                            <a:srgbClr val="3076AB"/>
                          </a:solidFill>
                          <a:effectLst/>
                          <a:latin typeface="Ropa Sans Pro" panose="020B0504020101010102" pitchFamily="34" charset="0"/>
                          <a:ea typeface="Times New Roman" panose="02020603050405020304" pitchFamily="18" charset="0"/>
                          <a:cs typeface="Ropa Sans Pro" panose="020B0504020101010102" pitchFamily="34" charset="0"/>
                        </a:rPr>
                        <a:t>Полезный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Google Shape;796;p38"/>
          <p:cNvSpPr txBox="1">
            <a:spLocks/>
          </p:cNvSpPr>
          <p:nvPr/>
        </p:nvSpPr>
        <p:spPr>
          <a:xfrm>
            <a:off x="606950" y="1381190"/>
            <a:ext cx="10652863" cy="672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None/>
            </a:pPr>
            <a:r>
              <a:rPr lang="ru-RU" sz="3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Объект </a:t>
            </a:r>
            <a:r>
              <a:rPr lang="ru-RU" sz="3000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– мусор</a:t>
            </a:r>
          </a:p>
        </p:txBody>
      </p:sp>
      <p:sp>
        <p:nvSpPr>
          <p:cNvPr id="9" name="Google Shape;796;p38"/>
          <p:cNvSpPr txBox="1">
            <a:spLocks/>
          </p:cNvSpPr>
          <p:nvPr/>
        </p:nvSpPr>
        <p:spPr>
          <a:xfrm>
            <a:off x="606950" y="5347504"/>
            <a:ext cx="9889145" cy="8188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None/>
            </a:pPr>
            <a:r>
              <a:rPr lang="ru-RU" sz="26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Нужная ненужность</a:t>
            </a:r>
          </a:p>
        </p:txBody>
      </p:sp>
    </p:spTree>
    <p:extLst>
      <p:ext uri="{BB962C8B-B14F-4D97-AF65-F5344CB8AC3E}">
        <p14:creationId xmlns:p14="http://schemas.microsoft.com/office/powerpoint/2010/main" val="1020962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70" y="0"/>
            <a:ext cx="12165400" cy="67589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4900" y="925368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6000" b="1" kern="0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  <a:sym typeface="Fjalla One"/>
              </a:rPr>
              <a:t>ПРИМЕРЫ</a:t>
            </a:r>
            <a:endParaRPr lang="ru-RU" b="1" i="1" dirty="0">
              <a:solidFill>
                <a:srgbClr val="DC4243"/>
              </a:solidFill>
            </a:endParaRPr>
          </a:p>
        </p:txBody>
      </p:sp>
      <p:sp>
        <p:nvSpPr>
          <p:cNvPr id="7" name="Google Shape;796;p38"/>
          <p:cNvSpPr txBox="1">
            <a:spLocks/>
          </p:cNvSpPr>
          <p:nvPr/>
        </p:nvSpPr>
        <p:spPr>
          <a:xfrm>
            <a:off x="440091" y="1694261"/>
            <a:ext cx="10891678" cy="4680076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lnSpc>
                <a:spcPct val="100000"/>
              </a:lnSpc>
              <a:buClr>
                <a:srgbClr val="DC4243"/>
              </a:buClr>
              <a:buSzPct val="100000"/>
            </a:pPr>
            <a:r>
              <a:rPr lang="ru-RU" sz="26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Помощь одиноким пенсионерам / инвалидам:</a:t>
            </a:r>
          </a:p>
          <a:p>
            <a:pPr marL="0" indent="717550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None/>
            </a:pPr>
            <a:r>
              <a:rPr lang="ru-RU" sz="260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Вероятная невероятность, Праздничные будни, Небывалая быль</a:t>
            </a:r>
          </a:p>
          <a:p>
            <a:pPr indent="-457200">
              <a:lnSpc>
                <a:spcPct val="100000"/>
              </a:lnSpc>
              <a:buClr>
                <a:srgbClr val="DC4243"/>
              </a:buClr>
              <a:buSzPct val="100000"/>
            </a:pPr>
            <a:r>
              <a:rPr lang="ru-RU" sz="26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Помощь малоимущим: </a:t>
            </a:r>
          </a:p>
          <a:p>
            <a:pPr marL="0" indent="717550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None/>
            </a:pPr>
            <a:r>
              <a:rPr lang="ru-RU" sz="260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Богатство бедности</a:t>
            </a:r>
          </a:p>
          <a:p>
            <a:pPr indent="-457200">
              <a:lnSpc>
                <a:spcPct val="100000"/>
              </a:lnSpc>
              <a:buClr>
                <a:srgbClr val="DC4243"/>
              </a:buClr>
              <a:buSzPct val="100000"/>
            </a:pPr>
            <a:r>
              <a:rPr lang="ru-RU" sz="2600" b="1" dirty="0" err="1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Ресоциализация</a:t>
            </a:r>
            <a:r>
              <a:rPr lang="ru-RU" sz="26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заключенных: </a:t>
            </a:r>
          </a:p>
          <a:p>
            <a:pPr marL="0" indent="717550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None/>
            </a:pPr>
            <a:r>
              <a:rPr lang="ru-RU" sz="260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Страшная свобода, Безграничность границ</a:t>
            </a:r>
          </a:p>
          <a:p>
            <a:pPr indent="-457200">
              <a:lnSpc>
                <a:spcPct val="100000"/>
              </a:lnSpc>
              <a:buClr>
                <a:srgbClr val="DC4243"/>
              </a:buClr>
              <a:buSzPct val="100000"/>
            </a:pPr>
            <a:r>
              <a:rPr lang="ru-RU" sz="26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Эмоциональное выгорание сотрудников НКО: </a:t>
            </a:r>
          </a:p>
          <a:p>
            <a:pPr marL="0" indent="717550">
              <a:lnSpc>
                <a:spcPct val="100000"/>
              </a:lnSpc>
              <a:buClr>
                <a:srgbClr val="DC4243"/>
              </a:buClr>
              <a:buSzPct val="100000"/>
              <a:buFont typeface="Arial" panose="020B0604020202020204" pitchFamily="34" charset="0"/>
              <a:buNone/>
            </a:pPr>
            <a:r>
              <a:rPr lang="ru-RU" sz="2600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Одиночество в толпе, Проигравший победитель, Тесный простор</a:t>
            </a:r>
          </a:p>
          <a:p>
            <a:pPr indent="-457200">
              <a:lnSpc>
                <a:spcPct val="100000"/>
              </a:lnSpc>
              <a:spcAft>
                <a:spcPts val="2100"/>
              </a:spcAft>
              <a:buClr>
                <a:srgbClr val="BF1363"/>
              </a:buClr>
              <a:buSzPct val="100000"/>
              <a:buFont typeface="Wingdings" panose="05000000000000000000" pitchFamily="2" charset="2"/>
              <a:buChar char="§"/>
            </a:pPr>
            <a:endParaRPr lang="ru-RU" sz="1900" b="1" dirty="0">
              <a:solidFill>
                <a:srgbClr val="1C4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0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01153"/>
            <a:ext cx="10515600" cy="938157"/>
          </a:xfrm>
        </p:spPr>
        <p:txBody>
          <a:bodyPr/>
          <a:lstStyle/>
          <a:p>
            <a:r>
              <a:rPr lang="ru-RU" b="1" i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Психологическая </a:t>
            </a:r>
            <a:r>
              <a:rPr lang="ru-RU" b="1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инерция</a:t>
            </a:r>
            <a:endParaRPr lang="ru-RU" b="1" i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pic>
        <p:nvPicPr>
          <p:cNvPr id="5" name="Picture 2" descr="Тормозной путь автомобиля - как рассчитать тормозной и остановочный путь -  AvtoTach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37" y="1765793"/>
            <a:ext cx="4353109" cy="22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42;p31"/>
          <p:cNvSpPr txBox="1">
            <a:spLocks/>
          </p:cNvSpPr>
          <p:nvPr/>
        </p:nvSpPr>
        <p:spPr>
          <a:xfrm>
            <a:off x="1206662" y="4487235"/>
            <a:ext cx="4248208" cy="1630455"/>
          </a:xfrm>
          <a:prstGeom prst="rect">
            <a:avLst/>
          </a:prstGeom>
          <a:noFill/>
          <a:ln>
            <a:solidFill>
              <a:srgbClr val="56484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●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 Medium"/>
              <a:buChar char="○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fortaa Medium"/>
              <a:buChar char="■"/>
              <a:defRPr sz="1900" b="0" i="0" u="none" strike="noStrike" cap="none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rgbClr val="3076AB"/>
                </a:solidFill>
                <a:latin typeface="Comfortaa Medium" panose="020B0604020202020204" charset="0"/>
              </a:rPr>
              <a:t>Как поймать тигра </a:t>
            </a:r>
            <a:br>
              <a:rPr lang="ru-RU" sz="3000" b="1" dirty="0">
                <a:solidFill>
                  <a:srgbClr val="3076AB"/>
                </a:solidFill>
                <a:latin typeface="Comfortaa Medium" panose="020B0604020202020204" charset="0"/>
              </a:rPr>
            </a:br>
            <a:r>
              <a:rPr lang="ru-RU" sz="3000" b="1" dirty="0">
                <a:solidFill>
                  <a:srgbClr val="3076AB"/>
                </a:solidFill>
                <a:latin typeface="Comfortaa Medium" panose="020B0604020202020204" charset="0"/>
              </a:rPr>
              <a:t>в клетку?</a:t>
            </a:r>
            <a:endParaRPr lang="ru-RU" sz="3000" b="1" dirty="0">
              <a:solidFill>
                <a:srgbClr val="3076AB"/>
              </a:solidFill>
              <a:latin typeface="Comfortaa Medium" panose="020B0604020202020204" charset="0"/>
            </a:endParaRPr>
          </a:p>
        </p:txBody>
      </p:sp>
      <p:sp>
        <p:nvSpPr>
          <p:cNvPr id="7" name="Google Shape;442;p31"/>
          <p:cNvSpPr txBox="1">
            <a:spLocks/>
          </p:cNvSpPr>
          <p:nvPr/>
        </p:nvSpPr>
        <p:spPr>
          <a:xfrm>
            <a:off x="6204244" y="4487234"/>
            <a:ext cx="4341804" cy="1630455"/>
          </a:xfrm>
          <a:prstGeom prst="rect">
            <a:avLst/>
          </a:prstGeom>
          <a:ln>
            <a:solidFill>
              <a:srgbClr val="564843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>
                <a:solidFill>
                  <a:srgbClr val="3076AB"/>
                </a:solidFill>
                <a:latin typeface="Comfortaa Medium" panose="020B0604020202020204" charset="0"/>
              </a:rPr>
              <a:t>Как записать </a:t>
            </a:r>
            <a:br>
              <a:rPr lang="ru-RU" sz="3000" b="1">
                <a:solidFill>
                  <a:srgbClr val="3076AB"/>
                </a:solidFill>
                <a:latin typeface="Comfortaa Medium" panose="020B0604020202020204" charset="0"/>
              </a:rPr>
            </a:br>
            <a:r>
              <a:rPr lang="ru-RU" sz="3000" b="1">
                <a:solidFill>
                  <a:srgbClr val="3076AB"/>
                </a:solidFill>
                <a:latin typeface="Comfortaa Medium" panose="020B0604020202020204" charset="0"/>
              </a:rPr>
              <a:t>строчку цифр 5, </a:t>
            </a:r>
            <a:br>
              <a:rPr lang="ru-RU" sz="3000" b="1">
                <a:solidFill>
                  <a:srgbClr val="3076AB"/>
                </a:solidFill>
                <a:latin typeface="Comfortaa Medium" panose="020B0604020202020204" charset="0"/>
              </a:rPr>
            </a:br>
            <a:r>
              <a:rPr lang="ru-RU" sz="3000" b="1">
                <a:solidFill>
                  <a:srgbClr val="3076AB"/>
                </a:solidFill>
                <a:latin typeface="Comfortaa Medium" panose="020B0604020202020204" charset="0"/>
              </a:rPr>
              <a:t>не отрывая руки?</a:t>
            </a:r>
            <a:endParaRPr lang="ru-RU" sz="3000" b="1" dirty="0">
              <a:solidFill>
                <a:srgbClr val="3076AB"/>
              </a:solidFill>
              <a:latin typeface="Comfortaa Medium" panose="020B0604020202020204" charset="0"/>
            </a:endParaRPr>
          </a:p>
        </p:txBody>
      </p:sp>
      <p:sp>
        <p:nvSpPr>
          <p:cNvPr id="8" name="Google Shape;317;p25"/>
          <p:cNvSpPr txBox="1">
            <a:spLocks/>
          </p:cNvSpPr>
          <p:nvPr/>
        </p:nvSpPr>
        <p:spPr>
          <a:xfrm>
            <a:off x="8713391" y="3407686"/>
            <a:ext cx="2320613" cy="619795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2100"/>
              </a:spcAft>
            </a:pPr>
            <a:r>
              <a:rPr lang="en-US" sz="3000" b="1" dirty="0" smtClean="0">
                <a:solidFill>
                  <a:srgbClr val="3076AB"/>
                </a:solidFill>
              </a:rPr>
              <a:t>VVVVVVVV</a:t>
            </a:r>
            <a:endParaRPr lang="ru-RU" sz="3000" b="1" dirty="0">
              <a:solidFill>
                <a:srgbClr val="3076AB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2203494">
            <a:off x="9070269" y="3881037"/>
            <a:ext cx="270627" cy="631015"/>
          </a:xfrm>
          <a:prstGeom prst="upArrow">
            <a:avLst/>
          </a:prstGeom>
          <a:solidFill>
            <a:srgbClr val="DC4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7761891" flipH="1" flipV="1">
            <a:off x="3144732" y="3835920"/>
            <a:ext cx="324832" cy="653785"/>
          </a:xfrm>
          <a:prstGeom prst="upArrow">
            <a:avLst/>
          </a:prstGeom>
          <a:solidFill>
            <a:srgbClr val="DC4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99701"/>
            <a:ext cx="2147772" cy="15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1043;p35"/>
          <p:cNvSpPr txBox="1">
            <a:spLocks/>
          </p:cNvSpPr>
          <p:nvPr/>
        </p:nvSpPr>
        <p:spPr>
          <a:xfrm>
            <a:off x="957540" y="1549689"/>
            <a:ext cx="8869366" cy="3080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Секрет креативности прост – </a:t>
            </a:r>
            <a:b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вы обращаете внимание на то, </a:t>
            </a:r>
            <a:b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на что не смотрят остальные, </a:t>
            </a:r>
            <a:b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 заставляете мир </a:t>
            </a:r>
            <a:b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5000" b="1" dirty="0" smtClean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последовать своему примеру.</a:t>
            </a:r>
            <a:endParaRPr lang="ru-RU" sz="5000" b="1" dirty="0">
              <a:solidFill>
                <a:srgbClr val="3076AB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7" name="Google Shape;947;p43"/>
          <p:cNvSpPr txBox="1">
            <a:spLocks/>
          </p:cNvSpPr>
          <p:nvPr/>
        </p:nvSpPr>
        <p:spPr>
          <a:xfrm>
            <a:off x="2120970" y="5165272"/>
            <a:ext cx="7705936" cy="110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r"/>
            <a:r>
              <a:rPr lang="ru-RU" sz="3000" i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Род </a:t>
            </a:r>
            <a:r>
              <a:rPr lang="ru-RU" sz="3000" i="1" dirty="0" err="1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Джадкинс</a:t>
            </a:r>
            <a:r>
              <a:rPr lang="ru-RU" sz="3000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,</a:t>
            </a:r>
            <a:endParaRPr lang="ru-RU" sz="3000" i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pPr algn="r"/>
            <a:r>
              <a:rPr lang="ru-RU" sz="3000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«Искусство </a:t>
            </a:r>
            <a:r>
              <a:rPr lang="ru-RU" sz="3000" i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креативного </a:t>
            </a:r>
            <a:r>
              <a:rPr lang="ru-RU" sz="3000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мышления»</a:t>
            </a:r>
            <a:endParaRPr lang="ru-RU" sz="3000" i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93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5" name="Picture 6" descr="Question Mark Icon For Your Design Websites And Projects, Question Icons,  Mark Icons, Interface PNG and Vector with Transparent Background for Free  Download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08" y="1351445"/>
            <a:ext cx="4778375" cy="47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79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28" y="4242658"/>
            <a:ext cx="3972974" cy="2207333"/>
          </a:xfrm>
          <a:prstGeom prst="rect">
            <a:avLst/>
          </a:prstGeom>
        </p:spPr>
      </p:pic>
      <p:sp>
        <p:nvSpPr>
          <p:cNvPr id="6" name="Google Shape;459;p16"/>
          <p:cNvSpPr txBox="1">
            <a:spLocks/>
          </p:cNvSpPr>
          <p:nvPr/>
        </p:nvSpPr>
        <p:spPr>
          <a:xfrm>
            <a:off x="2837048" y="1020883"/>
            <a:ext cx="6494400" cy="16888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Сунцова</a:t>
            </a:r>
            <a:r>
              <a:rPr lang="ru-RU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Елена</a:t>
            </a:r>
          </a:p>
          <a:p>
            <a:r>
              <a:rPr lang="ru-RU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(г. Киров)</a:t>
            </a:r>
            <a:endParaRPr lang="ru-RU" dirty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sp>
        <p:nvSpPr>
          <p:cNvPr id="7" name="Google Shape;460;p16"/>
          <p:cNvSpPr txBox="1">
            <a:spLocks/>
          </p:cNvSpPr>
          <p:nvPr/>
        </p:nvSpPr>
        <p:spPr>
          <a:xfrm>
            <a:off x="1626093" y="1535231"/>
            <a:ext cx="8913214" cy="45212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3000" dirty="0" smtClean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pPr algn="l">
              <a:lnSpc>
                <a:spcPct val="100000"/>
              </a:lnSpc>
            </a:pPr>
            <a:endParaRPr lang="ru-RU" sz="3000" dirty="0" smtClean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Контакты: </a:t>
            </a:r>
            <a:endParaRPr lang="ru-RU" sz="2200" dirty="0" smtClean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2200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        8-922-947-76-76 </a:t>
            </a:r>
          </a:p>
          <a:p>
            <a:pPr algn="l">
              <a:lnSpc>
                <a:spcPct val="100000"/>
              </a:lnSpc>
            </a:pPr>
            <a:r>
              <a:rPr lang="ru-RU" sz="2200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         </a:t>
            </a:r>
            <a:r>
              <a:rPr lang="en-US" sz="2200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e_v_kozlova@mail.ru</a:t>
            </a:r>
            <a:r>
              <a:rPr lang="ru-RU" sz="2200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2200" dirty="0" smtClean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pPr algn="l">
              <a:lnSpc>
                <a:spcPct val="100000"/>
              </a:lnSpc>
            </a:pPr>
            <a:endParaRPr lang="ru-RU" sz="2200" dirty="0" smtClean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pic>
        <p:nvPicPr>
          <p:cNvPr id="8" name="Picture 10" descr="для IPhone, компьютерные иконки, телефон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50" y="3552015"/>
            <a:ext cx="243825" cy="2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Phone Icon Circle Ltblue - Blue Mail Icon Png, Transparent Png ,  Transparent Png Image - PNGitem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50" y="4020105"/>
            <a:ext cx="309439" cy="3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Значок вк (вконтакте) в png формате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35" y="2841769"/>
            <a:ext cx="307867" cy="3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42" y="3264485"/>
            <a:ext cx="1079452" cy="10794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4" t="35556" r="26905" b="37949"/>
          <a:stretch/>
        </p:blipFill>
        <p:spPr>
          <a:xfrm>
            <a:off x="8970064" y="3268429"/>
            <a:ext cx="1054693" cy="1075508"/>
          </a:xfrm>
          <a:prstGeom prst="rect">
            <a:avLst/>
          </a:prstGeom>
        </p:spPr>
      </p:pic>
      <p:pic>
        <p:nvPicPr>
          <p:cNvPr id="13" name="Picture 6" descr="Наклейка иконка ватсап PNG - AVATAN PLUS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448" y="2844199"/>
            <a:ext cx="331924" cy="3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4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01153"/>
            <a:ext cx="10515600" cy="938157"/>
          </a:xfrm>
        </p:spPr>
        <p:txBody>
          <a:bodyPr/>
          <a:lstStyle/>
          <a:p>
            <a:r>
              <a:rPr lang="ru-RU" b="1" i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Психологическая </a:t>
            </a:r>
            <a:r>
              <a:rPr lang="ru-RU" b="1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инерция</a:t>
            </a:r>
            <a:endParaRPr lang="ru-RU" b="1" i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pic>
        <p:nvPicPr>
          <p:cNvPr id="12" name="Picture 2" descr="Инерция мышления: что это за состояние и как его преодол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75" y="2223845"/>
            <a:ext cx="8291724" cy="36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9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947254" y="1058199"/>
            <a:ext cx="10270892" cy="3548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ТРИЗ – </a:t>
            </a:r>
            <a:r>
              <a:rPr lang="ru-RU" sz="5000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/>
            </a:r>
            <a:br>
              <a:rPr lang="ru-RU" sz="5000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5000" b="1" i="1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теория решения изобретательских задач –технология, </a:t>
            </a:r>
          </a:p>
          <a:p>
            <a:r>
              <a:rPr lang="ru-RU" sz="5000" b="1" i="1" dirty="0" smtClean="0">
                <a:solidFill>
                  <a:srgbClr val="048AB0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которая помогает повысить эффективность мышления</a:t>
            </a:r>
            <a:endParaRPr lang="ru-RU" sz="5000" b="1" i="1" dirty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90" y="4401320"/>
            <a:ext cx="3744695" cy="20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1025999" y="2419111"/>
            <a:ext cx="10108848" cy="27316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Font typeface="+mj-lt"/>
              <a:buAutoNum type="arabicPeriod"/>
            </a:pPr>
            <a:r>
              <a:rPr lang="ru-RU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Целевые группы проекта </a:t>
            </a:r>
          </a:p>
          <a:p>
            <a:pPr marL="914400" indent="-914400">
              <a:buFont typeface="+mj-lt"/>
              <a:buAutoNum type="arabicPeriod"/>
            </a:pPr>
            <a:r>
              <a:rPr lang="ru-RU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Описание проблемы целевой группы </a:t>
            </a:r>
          </a:p>
          <a:p>
            <a:pPr marL="914400" indent="-914400">
              <a:buFont typeface="+mj-lt"/>
              <a:buAutoNum type="arabicPeriod"/>
            </a:pPr>
            <a:r>
              <a:rPr lang="ru-RU" b="1" dirty="0">
                <a:solidFill>
                  <a:srgbClr val="3076AB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Название мероприятий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4900" y="1364140"/>
            <a:ext cx="10515600" cy="938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i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Где использовать?!</a:t>
            </a:r>
            <a:endParaRPr lang="ru-RU" sz="5000" b="1" i="1" dirty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6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"/>
            <a:ext cx="12165400" cy="6758940"/>
          </a:xfrm>
          <a:prstGeom prst="rect">
            <a:avLst/>
          </a:prstGeom>
        </p:spPr>
      </p:pic>
      <p:sp>
        <p:nvSpPr>
          <p:cNvPr id="6" name="Google Shape;484;p20"/>
          <p:cNvSpPr txBox="1">
            <a:spLocks/>
          </p:cNvSpPr>
          <p:nvPr/>
        </p:nvSpPr>
        <p:spPr>
          <a:xfrm>
            <a:off x="898678" y="942451"/>
            <a:ext cx="10836323" cy="49624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Уникальность </a:t>
            </a:r>
            <a:endParaRPr lang="ru-RU" sz="8000" b="1" dirty="0" smtClean="0">
              <a:solidFill>
                <a:srgbClr val="DC4243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  <a:p>
            <a:r>
              <a:rPr lang="ru-RU" sz="8000" b="1" dirty="0" smtClean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целевой </a:t>
            </a:r>
            <a: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группы </a:t>
            </a:r>
            <a:b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</a:br>
            <a:r>
              <a:rPr lang="ru-RU" sz="8000" b="1" dirty="0">
                <a:solidFill>
                  <a:srgbClr val="DC4243"/>
                </a:solidFill>
                <a:latin typeface="Ropa Sans Pro" panose="020B0504020101010102" pitchFamily="34" charset="0"/>
                <a:cs typeface="Ropa Sans Pro" panose="020B0504020101010102" pitchFamily="34" charset="0"/>
              </a:rPr>
              <a:t>и проблематики</a:t>
            </a:r>
            <a:endParaRPr lang="ru-RU" sz="8000" dirty="0">
              <a:solidFill>
                <a:srgbClr val="048AB0"/>
              </a:solidFill>
              <a:latin typeface="Ropa Sans Pro" panose="020B0504020101010102" pitchFamily="34" charset="0"/>
              <a:cs typeface="Ropa Sans Pro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56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1322</Words>
  <Application>Microsoft Office PowerPoint</Application>
  <PresentationFormat>Широкоэкранный</PresentationFormat>
  <Paragraphs>501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4" baseType="lpstr">
      <vt:lpstr>Aldrich</vt:lpstr>
      <vt:lpstr>Arial</vt:lpstr>
      <vt:lpstr>Calibri</vt:lpstr>
      <vt:lpstr>Calibri Light</vt:lpstr>
      <vt:lpstr>Comfortaa Medium</vt:lpstr>
      <vt:lpstr>Fjalla One</vt:lpstr>
      <vt:lpstr>Patrick Hand</vt:lpstr>
      <vt:lpstr>Ropa Sans Pro</vt:lpstr>
      <vt:lpstr>Ropa Sans Pro ExtraLight</vt:lpstr>
      <vt:lpstr>Times New Roman</vt:lpstr>
      <vt:lpstr>Wingdings</vt:lpstr>
      <vt:lpstr>Тема Office</vt:lpstr>
      <vt:lpstr>Презентация PowerPoint</vt:lpstr>
      <vt:lpstr>Идея проекта</vt:lpstr>
      <vt:lpstr>Задачи</vt:lpstr>
      <vt:lpstr>Задачи</vt:lpstr>
      <vt:lpstr>Психологическая инерция</vt:lpstr>
      <vt:lpstr>Психологическая инерция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79624462626</dc:creator>
  <cp:lastModifiedBy>Елена</cp:lastModifiedBy>
  <cp:revision>24</cp:revision>
  <dcterms:created xsi:type="dcterms:W3CDTF">2023-06-20T19:11:46Z</dcterms:created>
  <dcterms:modified xsi:type="dcterms:W3CDTF">2023-06-29T07:55:55Z</dcterms:modified>
</cp:coreProperties>
</file>